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8" r:id="rId12"/>
    <p:sldId id="268" r:id="rId13"/>
    <p:sldId id="267" r:id="rId14"/>
    <p:sldId id="269" r:id="rId15"/>
    <p:sldId id="270" r:id="rId16"/>
    <p:sldId id="271" r:id="rId17"/>
    <p:sldId id="272" r:id="rId18"/>
    <p:sldId id="273" r:id="rId19"/>
    <p:sldId id="274" r:id="rId20"/>
    <p:sldId id="275" r:id="rId21"/>
    <p:sldId id="276" r:id="rId22"/>
    <p:sldId id="277" r:id="rId23"/>
    <p:sldId id="279" r:id="rId24"/>
    <p:sldId id="280" r:id="rId25"/>
    <p:sldId id="282" r:id="rId26"/>
    <p:sldId id="283" r:id="rId27"/>
    <p:sldId id="284" r:id="rId28"/>
    <p:sldId id="285" r:id="rId29"/>
    <p:sldId id="287" r:id="rId30"/>
    <p:sldId id="292" r:id="rId31"/>
    <p:sldId id="288" r:id="rId32"/>
    <p:sldId id="289" r:id="rId33"/>
    <p:sldId id="291"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snapToGrid="0">
      <p:cViewPr varScale="1">
        <p:scale>
          <a:sx n="68" d="100"/>
          <a:sy n="68" d="100"/>
        </p:scale>
        <p:origin x="9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562966-A6E0-48E1-A91B-A8CB9F1EC6B5}"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1444345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562966-A6E0-48E1-A91B-A8CB9F1EC6B5}"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3377340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562966-A6E0-48E1-A91B-A8CB9F1EC6B5}"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1888063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562966-A6E0-48E1-A91B-A8CB9F1EC6B5}"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4622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562966-A6E0-48E1-A91B-A8CB9F1EC6B5}"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4165787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562966-A6E0-48E1-A91B-A8CB9F1EC6B5}" type="datetimeFigureOut">
              <a:rPr lang="en-US" smtClean="0"/>
              <a:t>3/23/2017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1746693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562966-A6E0-48E1-A91B-A8CB9F1EC6B5}" type="datetimeFigureOut">
              <a:rPr lang="en-US" smtClean="0"/>
              <a:t>3/23/2017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3651146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562966-A6E0-48E1-A91B-A8CB9F1EC6B5}" type="datetimeFigureOut">
              <a:rPr lang="en-US" smtClean="0"/>
              <a:t>3/23/2017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2075094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62966-A6E0-48E1-A91B-A8CB9F1EC6B5}" type="datetimeFigureOut">
              <a:rPr lang="en-US" smtClean="0"/>
              <a:t>3/23/2017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898607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562966-A6E0-48E1-A91B-A8CB9F1EC6B5}" type="datetimeFigureOut">
              <a:rPr lang="en-US" smtClean="0"/>
              <a:t>3/23/2017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4113896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562966-A6E0-48E1-A91B-A8CB9F1EC6B5}" type="datetimeFigureOut">
              <a:rPr lang="en-US" smtClean="0"/>
              <a:t>3/23/2017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97A5A-296B-4714-8BAF-79DBDAB58D7D}" type="slidenum">
              <a:rPr lang="en-US" smtClean="0"/>
              <a:t>‹#›</a:t>
            </a:fld>
            <a:endParaRPr lang="en-US"/>
          </a:p>
        </p:txBody>
      </p:sp>
    </p:spTree>
    <p:extLst>
      <p:ext uri="{BB962C8B-B14F-4D97-AF65-F5344CB8AC3E}">
        <p14:creationId xmlns:p14="http://schemas.microsoft.com/office/powerpoint/2010/main" val="4071068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62966-A6E0-48E1-A91B-A8CB9F1EC6B5}" type="datetimeFigureOut">
              <a:rPr lang="en-US" smtClean="0"/>
              <a:t>3/23/2017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97A5A-296B-4714-8BAF-79DBDAB58D7D}" type="slidenum">
              <a:rPr lang="en-US" smtClean="0"/>
              <a:t>‹#›</a:t>
            </a:fld>
            <a:endParaRPr lang="en-US"/>
          </a:p>
        </p:txBody>
      </p:sp>
    </p:spTree>
    <p:extLst>
      <p:ext uri="{BB962C8B-B14F-4D97-AF65-F5344CB8AC3E}">
        <p14:creationId xmlns:p14="http://schemas.microsoft.com/office/powerpoint/2010/main" val="2398162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609600" cy="6096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62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588455" y="492369"/>
            <a:ext cx="9340948" cy="6001643"/>
          </a:xfrm>
          <a:prstGeom prst="rect">
            <a:avLst/>
          </a:prstGeom>
          <a:noFill/>
        </p:spPr>
        <p:txBody>
          <a:bodyPr wrap="square" rtlCol="0">
            <a:spAutoFit/>
          </a:bodyPr>
          <a:lstStyle/>
          <a:p>
            <a:pPr algn="r" rtl="1"/>
            <a:r>
              <a:rPr lang="fa-IR" sz="2400" b="1" dirty="0" smtClean="0">
                <a:solidFill>
                  <a:schemeClr val="bg1"/>
                </a:solidFill>
              </a:rPr>
              <a:t>انسان ها</a:t>
            </a:r>
            <a:r>
              <a:rPr lang="fa-IR" sz="2200" b="1" dirty="0" smtClean="0">
                <a:solidFill>
                  <a:schemeClr val="bg1"/>
                </a:solidFill>
              </a:rPr>
              <a:t>:</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انسان ها ویژگی های</a:t>
            </a:r>
          </a:p>
          <a:p>
            <a:pPr marL="342900" indent="-342900" algn="r" rtl="1">
              <a:buFontTx/>
              <a:buChar char="-"/>
            </a:pPr>
            <a:r>
              <a:rPr lang="fa-IR" sz="2000" b="1" dirty="0" smtClean="0">
                <a:solidFill>
                  <a:schemeClr val="bg1"/>
                </a:solidFill>
              </a:rPr>
              <a:t>نام</a:t>
            </a:r>
          </a:p>
          <a:p>
            <a:pPr marL="342900" indent="-342900" algn="r" rtl="1">
              <a:buFontTx/>
              <a:buChar char="-"/>
            </a:pPr>
            <a:r>
              <a:rPr lang="fa-IR" sz="2000" b="1" dirty="0" smtClean="0">
                <a:solidFill>
                  <a:schemeClr val="bg1"/>
                </a:solidFill>
              </a:rPr>
              <a:t>نام خانوادگی</a:t>
            </a:r>
          </a:p>
          <a:p>
            <a:pPr marL="342900" indent="-342900" algn="r" rtl="1">
              <a:buFontTx/>
              <a:buChar char="-"/>
            </a:pPr>
            <a:r>
              <a:rPr lang="fa-IR" sz="2000" b="1" dirty="0" smtClean="0">
                <a:solidFill>
                  <a:schemeClr val="bg1"/>
                </a:solidFill>
              </a:rPr>
              <a:t>سن</a:t>
            </a:r>
          </a:p>
          <a:p>
            <a:pPr marL="342900" indent="-342900" algn="r" rtl="1">
              <a:buFontTx/>
              <a:buChar char="-"/>
            </a:pPr>
            <a:r>
              <a:rPr lang="fa-IR" sz="2000" b="1" dirty="0" smtClean="0">
                <a:solidFill>
                  <a:schemeClr val="bg1"/>
                </a:solidFill>
              </a:rPr>
              <a:t>جنسیت مونث یا مذکر</a:t>
            </a:r>
          </a:p>
          <a:p>
            <a:pPr algn="r" rtl="1"/>
            <a:endParaRPr lang="fa-IR" sz="2000" b="1" dirty="0" smtClean="0">
              <a:solidFill>
                <a:schemeClr val="bg1"/>
              </a:solidFill>
            </a:endParaRPr>
          </a:p>
          <a:p>
            <a:pPr algn="r" rtl="1"/>
            <a:r>
              <a:rPr lang="fa-IR" sz="2000" b="1" dirty="0" smtClean="0">
                <a:solidFill>
                  <a:schemeClr val="bg1"/>
                </a:solidFill>
              </a:rPr>
              <a:t>را دارند.</a:t>
            </a:r>
          </a:p>
          <a:p>
            <a:pPr algn="r" rtl="1"/>
            <a:r>
              <a:rPr lang="fa-IR" sz="2000" b="1" dirty="0" smtClean="0">
                <a:solidFill>
                  <a:schemeClr val="bg1"/>
                </a:solidFill>
              </a:rPr>
              <a:t>انسان ها دو دسته اند یا سربازند یا جز افراد یک خاندانند .</a:t>
            </a:r>
          </a:p>
          <a:p>
            <a:pPr algn="r" rtl="1"/>
            <a:r>
              <a:rPr lang="fa-IR" sz="2000" b="1" dirty="0" smtClean="0">
                <a:solidFill>
                  <a:schemeClr val="bg1"/>
                </a:solidFill>
              </a:rPr>
              <a:t>افراد خاندان ویژگی های زیر را دارند.</a:t>
            </a:r>
          </a:p>
          <a:p>
            <a:pPr algn="r" rtl="1"/>
            <a:endParaRPr lang="fa-IR" sz="2000" b="1" dirty="0">
              <a:solidFill>
                <a:schemeClr val="bg1"/>
              </a:solidFill>
            </a:endParaRPr>
          </a:p>
          <a:p>
            <a:pPr marL="342900" indent="-342900" algn="r" rtl="1">
              <a:buFontTx/>
              <a:buChar char="-"/>
            </a:pPr>
            <a:r>
              <a:rPr lang="fa-IR" sz="2000" b="1" dirty="0" smtClean="0">
                <a:solidFill>
                  <a:schemeClr val="bg1"/>
                </a:solidFill>
              </a:rPr>
              <a:t>پدرشان مشخص است.</a:t>
            </a:r>
          </a:p>
          <a:p>
            <a:pPr marL="342900" indent="-342900" algn="r" rtl="1">
              <a:buFontTx/>
              <a:buChar char="-"/>
            </a:pPr>
            <a:r>
              <a:rPr lang="fa-IR" sz="2000" b="1" dirty="0" smtClean="0">
                <a:solidFill>
                  <a:schemeClr val="bg1"/>
                </a:solidFill>
              </a:rPr>
              <a:t>حیوان یا حیواناتی دارند. (شایدم نداشته باشند)</a:t>
            </a:r>
          </a:p>
          <a:p>
            <a:pPr marL="342900" indent="-342900" algn="r" rtl="1">
              <a:buFontTx/>
              <a:buChar char="-"/>
            </a:pPr>
            <a:r>
              <a:rPr lang="fa-IR" sz="2000" b="1" dirty="0" smtClean="0">
                <a:solidFill>
                  <a:schemeClr val="bg1"/>
                </a:solidFill>
              </a:rPr>
              <a:t>رفتار های آنها را خودتان ابتکار بخرج دهید.</a:t>
            </a:r>
          </a:p>
          <a:p>
            <a:pPr marL="342900" indent="-342900" algn="r" rtl="1">
              <a:buFontTx/>
              <a:buChar char="-"/>
            </a:pPr>
            <a:endParaRPr lang="fa-IR" sz="2000" b="1" dirty="0">
              <a:solidFill>
                <a:schemeClr val="bg1"/>
              </a:solidFill>
            </a:endParaRPr>
          </a:p>
          <a:p>
            <a:pPr algn="r" rtl="1"/>
            <a:r>
              <a:rPr lang="fa-IR" sz="2000" b="1" dirty="0" smtClean="0">
                <a:solidFill>
                  <a:schemeClr val="bg1"/>
                </a:solidFill>
              </a:rPr>
              <a:t>ویژگی و رفتار سرباز ها را هم بصورت ابتکاری پیاده سازی کنید.</a:t>
            </a: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smtClean="0">
              <a:solidFill>
                <a:schemeClr val="bg1"/>
              </a:solidFill>
            </a:endParaRPr>
          </a:p>
        </p:txBody>
      </p:sp>
    </p:spTree>
    <p:extLst>
      <p:ext uri="{BB962C8B-B14F-4D97-AF65-F5344CB8AC3E}">
        <p14:creationId xmlns:p14="http://schemas.microsoft.com/office/powerpoint/2010/main" val="11574308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ounded Rectangle 3"/>
          <p:cNvSpPr/>
          <p:nvPr/>
        </p:nvSpPr>
        <p:spPr>
          <a:xfrm>
            <a:off x="4287671" y="5349922"/>
            <a:ext cx="3616657" cy="126924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4800" dirty="0">
                <a:solidFill>
                  <a:schemeClr val="bg1"/>
                </a:solidFill>
                <a:cs typeface="+mj-cs"/>
              </a:rPr>
              <a:t>خاندان </a:t>
            </a:r>
            <a:r>
              <a:rPr lang="fa-IR" sz="4800" dirty="0" smtClean="0">
                <a:solidFill>
                  <a:schemeClr val="bg1"/>
                </a:solidFill>
                <a:cs typeface="+mj-cs"/>
              </a:rPr>
              <a:t>لنیست</a:t>
            </a:r>
            <a:r>
              <a:rPr lang="fa-IR" sz="4800" dirty="0">
                <a:solidFill>
                  <a:schemeClr val="bg1"/>
                </a:solidFill>
                <a:cs typeface="+mj-cs"/>
              </a:rPr>
              <a:t>ر</a:t>
            </a:r>
            <a:endParaRPr lang="en-US" sz="4800" dirty="0">
              <a:solidFill>
                <a:schemeClr val="bg1"/>
              </a:solidFill>
              <a:cs typeface="+mj-cs"/>
            </a:endParaRPr>
          </a:p>
        </p:txBody>
      </p:sp>
    </p:spTree>
    <p:extLst>
      <p:ext uri="{BB962C8B-B14F-4D97-AF65-F5344CB8AC3E}">
        <p14:creationId xmlns:p14="http://schemas.microsoft.com/office/powerpoint/2010/main" val="28014138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2033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869809" y="281355"/>
            <a:ext cx="9059594" cy="5755422"/>
          </a:xfrm>
          <a:prstGeom prst="rect">
            <a:avLst/>
          </a:prstGeom>
          <a:noFill/>
        </p:spPr>
        <p:txBody>
          <a:bodyPr wrap="square" rtlCol="0">
            <a:spAutoFit/>
          </a:bodyPr>
          <a:lstStyle/>
          <a:p>
            <a:pPr algn="r" rtl="1"/>
            <a:r>
              <a:rPr lang="fa-IR" sz="2400" b="1" dirty="0" smtClean="0">
                <a:solidFill>
                  <a:schemeClr val="bg1"/>
                </a:solidFill>
                <a:cs typeface="+mj-cs"/>
              </a:rPr>
              <a:t>خاندان لنیستر</a:t>
            </a:r>
          </a:p>
          <a:p>
            <a:pPr algn="r" rtl="1"/>
            <a:endParaRPr lang="fa-IR" sz="2000" b="1" dirty="0">
              <a:solidFill>
                <a:schemeClr val="bg1"/>
              </a:solidFill>
              <a:cs typeface="+mj-cs"/>
            </a:endParaRPr>
          </a:p>
          <a:p>
            <a:pPr algn="r" rtl="1"/>
            <a:r>
              <a:rPr lang="fa-IR" sz="2200" b="1" dirty="0" smtClean="0">
                <a:solidFill>
                  <a:schemeClr val="bg1"/>
                </a:solidFill>
                <a:cs typeface="+mj-cs"/>
              </a:rPr>
              <a:t>ویژگی ها :</a:t>
            </a:r>
          </a:p>
          <a:p>
            <a:pPr algn="r" rtl="1"/>
            <a:endParaRPr lang="fa-IR" sz="2200" b="1" dirty="0">
              <a:solidFill>
                <a:schemeClr val="bg1"/>
              </a:solidFill>
              <a:cs typeface="+mj-cs"/>
            </a:endParaRPr>
          </a:p>
          <a:p>
            <a:pPr algn="r" rtl="1"/>
            <a:r>
              <a:rPr lang="fa-IR" sz="2000" b="1" dirty="0" smtClean="0">
                <a:solidFill>
                  <a:schemeClr val="bg1"/>
                </a:solidFill>
                <a:cs typeface="+mj-cs"/>
              </a:rPr>
              <a:t>خاندان لنیستر یکی از خاندان های فعال سریال بازی تاج و تخت است.</a:t>
            </a:r>
          </a:p>
          <a:p>
            <a:pPr algn="r" rtl="1"/>
            <a:r>
              <a:rPr lang="fa-IR" sz="2000" b="1" dirty="0" smtClean="0">
                <a:solidFill>
                  <a:schemeClr val="bg1"/>
                </a:solidFill>
                <a:cs typeface="+mj-cs"/>
              </a:rPr>
              <a:t>این خاندان دارای چندین عضو اصلی است که تعدادی از آن ها بهمراه باقی مشخصات در زیر شرح میدهیم:</a:t>
            </a:r>
            <a:br>
              <a:rPr lang="fa-IR" sz="2000" b="1" dirty="0" smtClean="0">
                <a:solidFill>
                  <a:schemeClr val="bg1"/>
                </a:solidFill>
                <a:cs typeface="+mj-cs"/>
              </a:rPr>
            </a:br>
            <a:r>
              <a:rPr lang="fa-IR" sz="2000" b="1" dirty="0" smtClean="0">
                <a:solidFill>
                  <a:schemeClr val="bg1"/>
                </a:solidFill>
                <a:cs typeface="+mj-cs"/>
              </a:rPr>
              <a:t>پدر خاندان : لرد تایوین لنیستر</a:t>
            </a:r>
          </a:p>
          <a:p>
            <a:pPr algn="r" rtl="1"/>
            <a:r>
              <a:rPr lang="fa-IR" sz="2000" b="1" dirty="0" smtClean="0">
                <a:solidFill>
                  <a:schemeClr val="bg1"/>
                </a:solidFill>
                <a:cs typeface="+mj-cs"/>
              </a:rPr>
              <a:t>مادر خاندان : جوانا لنیستر</a:t>
            </a:r>
            <a:endParaRPr lang="en-US" sz="2000" b="1" dirty="0" smtClean="0">
              <a:solidFill>
                <a:schemeClr val="bg1"/>
              </a:solidFill>
              <a:cs typeface="+mj-cs"/>
            </a:endParaRPr>
          </a:p>
          <a:p>
            <a:pPr algn="r" rtl="1"/>
            <a:r>
              <a:rPr lang="fa-IR" sz="2000" b="1" dirty="0" smtClean="0">
                <a:solidFill>
                  <a:schemeClr val="bg1"/>
                </a:solidFill>
                <a:cs typeface="+mj-cs"/>
              </a:rPr>
              <a:t>فرزندان : سرسی لنیستر، تایوین لنیستر، جیمی لنیستر</a:t>
            </a:r>
            <a:endParaRPr lang="en-US" sz="2000" b="1" dirty="0" smtClean="0">
              <a:solidFill>
                <a:schemeClr val="bg1"/>
              </a:solidFill>
              <a:cs typeface="+mj-cs"/>
            </a:endParaRPr>
          </a:p>
          <a:p>
            <a:pPr algn="r" rtl="1"/>
            <a:r>
              <a:rPr lang="fa-IR" sz="2000" b="1" dirty="0" smtClean="0">
                <a:solidFill>
                  <a:schemeClr val="bg1"/>
                </a:solidFill>
                <a:cs typeface="+mj-cs"/>
              </a:rPr>
              <a:t>قلعه : کسترلی راک</a:t>
            </a:r>
          </a:p>
          <a:p>
            <a:pPr algn="r" rtl="1"/>
            <a:r>
              <a:rPr lang="fa-IR" sz="2000" b="1" dirty="0" smtClean="0">
                <a:solidFill>
                  <a:schemeClr val="bg1"/>
                </a:solidFill>
                <a:cs typeface="+mj-cs"/>
              </a:rPr>
              <a:t>نماد : شیر</a:t>
            </a:r>
          </a:p>
          <a:p>
            <a:pPr algn="r" rtl="1"/>
            <a:r>
              <a:rPr lang="fa-IR" sz="2000" b="1" dirty="0" smtClean="0">
                <a:solidFill>
                  <a:schemeClr val="bg1"/>
                </a:solidFill>
                <a:cs typeface="+mj-cs"/>
              </a:rPr>
              <a:t>شعار : غرش مرا بشنو</a:t>
            </a:r>
            <a:endParaRPr lang="en-US" sz="2000" b="1" dirty="0" smtClean="0">
              <a:solidFill>
                <a:schemeClr val="bg1"/>
              </a:solidFill>
              <a:cs typeface="+mj-cs"/>
            </a:endParaRPr>
          </a:p>
          <a:p>
            <a:pPr algn="r" rtl="1"/>
            <a:r>
              <a:rPr lang="fa-IR" sz="2000" b="1" dirty="0" smtClean="0">
                <a:solidFill>
                  <a:schemeClr val="bg1"/>
                </a:solidFill>
                <a:cs typeface="+mj-cs"/>
              </a:rPr>
              <a:t>متحدان : خاندان فری، خاندان تایرل</a:t>
            </a:r>
          </a:p>
          <a:p>
            <a:pPr algn="r" rtl="1"/>
            <a:r>
              <a:rPr lang="fa-IR" sz="2000" b="1" dirty="0" smtClean="0">
                <a:solidFill>
                  <a:schemeClr val="bg1"/>
                </a:solidFill>
                <a:cs typeface="+mj-cs"/>
              </a:rPr>
              <a:t>قدمت :</a:t>
            </a:r>
            <a:r>
              <a:rPr lang="en-US" sz="2000" b="1" dirty="0" smtClean="0">
                <a:solidFill>
                  <a:schemeClr val="bg1"/>
                </a:solidFill>
                <a:cs typeface="+mj-cs"/>
              </a:rPr>
              <a:t>5000 </a:t>
            </a:r>
            <a:r>
              <a:rPr lang="fa-IR" sz="2000" b="1" dirty="0" smtClean="0">
                <a:solidFill>
                  <a:schemeClr val="bg1"/>
                </a:solidFill>
                <a:cs typeface="+mj-cs"/>
              </a:rPr>
              <a:t> سال</a:t>
            </a:r>
          </a:p>
          <a:p>
            <a:pPr algn="r" rtl="1"/>
            <a:endParaRPr lang="fa-IR" sz="2000" b="1" dirty="0" smtClean="0">
              <a:solidFill>
                <a:schemeClr val="bg1"/>
              </a:solidFill>
              <a:cs typeface="+mj-cs"/>
            </a:endParaRPr>
          </a:p>
          <a:p>
            <a:pPr algn="r" rtl="1"/>
            <a:r>
              <a:rPr lang="fa-IR" sz="2000" b="1" dirty="0" smtClean="0">
                <a:solidFill>
                  <a:schemeClr val="bg1"/>
                </a:solidFill>
                <a:cs typeface="+mj-cs"/>
              </a:rPr>
              <a:t>ویژگی های قلعه، نماد، شعار، پدر خاندان، مادر خاندان و قدمت بعد از مقدار دهی غیر قابل تغییرند و فقط میتوان آنهارا خواند و باید همزمان یا بعد از ساختن شی مقدار دهی شوند.</a:t>
            </a:r>
            <a:endParaRPr lang="fa-IR" sz="2000" b="1" dirty="0">
              <a:solidFill>
                <a:schemeClr val="bg1"/>
              </a:solidFill>
              <a:cs typeface="+mj-cs"/>
            </a:endParaRPr>
          </a:p>
          <a:p>
            <a:pPr algn="r" rtl="1"/>
            <a:endParaRPr lang="fa-IR" sz="2000" b="1" dirty="0" smtClean="0">
              <a:solidFill>
                <a:schemeClr val="bg1"/>
              </a:solidFill>
              <a:cs typeface="+mj-cs"/>
            </a:endParaRPr>
          </a:p>
        </p:txBody>
      </p:sp>
    </p:spTree>
    <p:extLst>
      <p:ext uri="{BB962C8B-B14F-4D97-AF65-F5344CB8AC3E}">
        <p14:creationId xmlns:p14="http://schemas.microsoft.com/office/powerpoint/2010/main" val="27182812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574388" y="548640"/>
            <a:ext cx="9312812" cy="4154984"/>
          </a:xfrm>
          <a:prstGeom prst="rect">
            <a:avLst/>
          </a:prstGeom>
          <a:noFill/>
        </p:spPr>
        <p:txBody>
          <a:bodyPr wrap="square" rtlCol="0">
            <a:spAutoFit/>
          </a:bodyPr>
          <a:lstStyle/>
          <a:p>
            <a:pPr algn="r" rtl="1"/>
            <a:r>
              <a:rPr lang="fa-IR" sz="2200" b="1" dirty="0" smtClean="0">
                <a:solidFill>
                  <a:schemeClr val="bg1"/>
                </a:solidFill>
                <a:latin typeface="Times New Roman" panose="02020603050405020304" pitchFamily="18" charset="0"/>
                <a:cs typeface="Times New Roman" panose="02020603050405020304" pitchFamily="18" charset="0"/>
              </a:rPr>
              <a:t>رفتار ها :</a:t>
            </a:r>
            <a:endParaRPr lang="fa-IR" sz="2000" b="1" dirty="0" smtClean="0">
              <a:solidFill>
                <a:schemeClr val="bg1"/>
              </a:solidFill>
              <a:latin typeface="Times New Roman" panose="02020603050405020304" pitchFamily="18" charset="0"/>
              <a:cs typeface="Times New Roman" panose="02020603050405020304" pitchFamily="18" charset="0"/>
            </a:endParaRPr>
          </a:p>
          <a:p>
            <a:pPr algn="r" rtl="1"/>
            <a:endParaRPr lang="fa-IR" sz="2200" b="1" dirty="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متحدان خود را اضاف یا حذف کند </a:t>
            </a:r>
            <a:endParaRPr lang="fa-IR" sz="2000" b="1" dirty="0" smtClean="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نیروی نظامی برای خاندان های دیگر </a:t>
            </a:r>
            <a:r>
              <a:rPr lang="fa-IR" sz="2000" b="1" dirty="0" smtClean="0">
                <a:solidFill>
                  <a:schemeClr val="bg1"/>
                </a:solidFill>
              </a:rPr>
              <a:t>بفرستد که به تعداد مشخص نیرو میسازد و به خاندان دیگر میدهد.</a:t>
            </a:r>
          </a:p>
          <a:p>
            <a:pPr marL="342900" indent="-342900" algn="r" rtl="1">
              <a:buFontTx/>
              <a:buChar char="-"/>
            </a:pPr>
            <a:r>
              <a:rPr lang="fa-IR" sz="2000" b="1" dirty="0" smtClean="0">
                <a:solidFill>
                  <a:schemeClr val="bg1"/>
                </a:solidFill>
              </a:rPr>
              <a:t>میتواند </a:t>
            </a:r>
            <a:r>
              <a:rPr lang="fa-IR" sz="2000" b="1" dirty="0">
                <a:solidFill>
                  <a:schemeClr val="bg1"/>
                </a:solidFill>
              </a:rPr>
              <a:t>تجارت </a:t>
            </a:r>
            <a:r>
              <a:rPr lang="fa-IR" sz="2000" b="1" dirty="0" smtClean="0">
                <a:solidFill>
                  <a:schemeClr val="bg1"/>
                </a:solidFill>
              </a:rPr>
              <a:t>کند که نام کالا و تعداد را میگیرد و اگر تعداد درخواستی کمتر مساوی تعداد موجود در انبار بود آن تعداد کالا را میدهد و تعداد انبار را کم میکند و بالعکس اگر کالایی امد به موجودی انبار اضاف میکند. (ارسال و دریافت کالا)</a:t>
            </a:r>
            <a:endParaRPr lang="fa-IR" sz="2000" b="1" dirty="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جنگ </a:t>
            </a:r>
            <a:r>
              <a:rPr lang="fa-IR" sz="2000" b="1" dirty="0" smtClean="0">
                <a:solidFill>
                  <a:schemeClr val="bg1"/>
                </a:solidFill>
              </a:rPr>
              <a:t>کند که خاندان را میگیرد و یک تعداد تصادفی سرباز تولید میشود و با نیرو های ان خاندان به جنگ میرود و اگر تعداد سربازانش کمتر از خاندان مقابل بود شکست میخورد ، مساوی بود صلح میکنند و اگر بیشتر بود پیروز میشود و انبار آن خاندان را خالی میکند.</a:t>
            </a:r>
          </a:p>
          <a:p>
            <a:pPr algn="r" rtl="1"/>
            <a:endParaRPr lang="fa-IR" sz="2000" b="1" dirty="0" smtClean="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endParaRPr 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5445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2588455" y="492369"/>
            <a:ext cx="9340948" cy="5170646"/>
          </a:xfrm>
          <a:prstGeom prst="rect">
            <a:avLst/>
          </a:prstGeom>
          <a:noFill/>
        </p:spPr>
        <p:txBody>
          <a:bodyPr wrap="square" rtlCol="0">
            <a:spAutoFit/>
          </a:bodyPr>
          <a:lstStyle/>
          <a:p>
            <a:pPr algn="r" rtl="1"/>
            <a:r>
              <a:rPr lang="fa-IR" sz="2400" b="1" dirty="0" smtClean="0">
                <a:solidFill>
                  <a:schemeClr val="bg1"/>
                </a:solidFill>
              </a:rPr>
              <a:t>قلعه کسترلی راک</a:t>
            </a:r>
          </a:p>
          <a:p>
            <a:pPr algn="r" rtl="1"/>
            <a:endParaRPr lang="fa-IR" sz="2400" b="1" dirty="0">
              <a:solidFill>
                <a:schemeClr val="bg1"/>
              </a:solidFill>
            </a:endParaRPr>
          </a:p>
          <a:p>
            <a:pPr algn="r" rtl="1"/>
            <a:r>
              <a:rPr lang="fa-IR" sz="2200" b="1" dirty="0" smtClean="0">
                <a:solidFill>
                  <a:schemeClr val="bg1"/>
                </a:solidFill>
              </a:rPr>
              <a:t>ویژگی ها :</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کسترلی راک واقع در غرب وستروس این ساختار را دارد</a:t>
            </a:r>
          </a:p>
          <a:p>
            <a:pPr algn="r" rtl="1"/>
            <a:r>
              <a:rPr lang="fa-IR" sz="2000" b="1" dirty="0" smtClean="0">
                <a:solidFill>
                  <a:schemeClr val="bg1"/>
                </a:solidFill>
              </a:rPr>
              <a:t> </a:t>
            </a:r>
          </a:p>
          <a:p>
            <a:pPr marL="342900" indent="-342900" algn="r" rtl="1">
              <a:buFontTx/>
              <a:buChar char="-"/>
            </a:pPr>
            <a:r>
              <a:rPr lang="fa-IR" sz="2000" b="1" dirty="0" smtClean="0">
                <a:solidFill>
                  <a:schemeClr val="bg1"/>
                </a:solidFill>
              </a:rPr>
              <a:t>سرباز خانه که محل قرار گیری سرباز هاست.</a:t>
            </a:r>
          </a:p>
          <a:p>
            <a:pPr marL="342900" indent="-342900" algn="r" rtl="1">
              <a:buFontTx/>
              <a:buChar char="-"/>
            </a:pPr>
            <a:r>
              <a:rPr lang="fa-IR" sz="2000" b="1" dirty="0" smtClean="0">
                <a:solidFill>
                  <a:schemeClr val="bg1"/>
                </a:solidFill>
              </a:rPr>
              <a:t>انبار که کالا ها در آن قرار دارند.</a:t>
            </a:r>
          </a:p>
          <a:p>
            <a:pPr marL="342900" indent="-342900" algn="r" rtl="1">
              <a:buFontTx/>
              <a:buChar char="-"/>
            </a:pPr>
            <a:r>
              <a:rPr lang="fa-IR" sz="2000" b="1" dirty="0" smtClean="0">
                <a:solidFill>
                  <a:schemeClr val="bg1"/>
                </a:solidFill>
              </a:rPr>
              <a:t>محل نگهداری اسب ها</a:t>
            </a:r>
          </a:p>
          <a:p>
            <a:pPr marL="342900" indent="-342900" algn="r" rtl="1">
              <a:buFontTx/>
              <a:buChar char="-"/>
            </a:pPr>
            <a:r>
              <a:rPr lang="fa-IR" sz="2000" b="1" dirty="0" smtClean="0">
                <a:solidFill>
                  <a:schemeClr val="bg1"/>
                </a:solidFill>
              </a:rPr>
              <a:t>مکان </a:t>
            </a:r>
            <a:r>
              <a:rPr lang="fa-IR" sz="2000" b="1" dirty="0">
                <a:solidFill>
                  <a:schemeClr val="bg1"/>
                </a:solidFill>
              </a:rPr>
              <a:t>: </a:t>
            </a:r>
            <a:r>
              <a:rPr lang="fa-IR" sz="2000" b="1" dirty="0" smtClean="0">
                <a:solidFill>
                  <a:schemeClr val="bg1"/>
                </a:solidFill>
              </a:rPr>
              <a:t>غرب وستروس</a:t>
            </a:r>
          </a:p>
          <a:p>
            <a:pPr marL="342900" indent="-342900" algn="r" rtl="1">
              <a:buFontTx/>
              <a:buChar char="-"/>
            </a:pPr>
            <a:r>
              <a:rPr lang="fa-IR" sz="2000" b="1" dirty="0" smtClean="0">
                <a:solidFill>
                  <a:schemeClr val="bg1"/>
                </a:solidFill>
              </a:rPr>
              <a:t>خاندان</a:t>
            </a:r>
          </a:p>
          <a:p>
            <a:pPr marL="342900" indent="-342900" algn="r" rtl="1">
              <a:buFontTx/>
              <a:buChar char="-"/>
            </a:pPr>
            <a:r>
              <a:rPr lang="fa-IR" sz="2000" b="1" dirty="0" smtClean="0">
                <a:solidFill>
                  <a:schemeClr val="bg1"/>
                </a:solidFill>
              </a:rPr>
              <a:t>تعداد جمعیت کل که شامل سرباز ها و افراد خاندان است</a:t>
            </a:r>
            <a:r>
              <a:rPr lang="fa-IR" sz="2000" b="1" dirty="0">
                <a:solidFill>
                  <a:schemeClr val="bg1"/>
                </a:solidFill>
              </a:rPr>
              <a:t> </a:t>
            </a:r>
            <a:r>
              <a:rPr lang="fa-IR" sz="2000" b="1" dirty="0" smtClean="0">
                <a:solidFill>
                  <a:schemeClr val="bg1"/>
                </a:solidFill>
              </a:rPr>
              <a:t>که با زاد ولد و مرگ و میر تغییر میکند.</a:t>
            </a:r>
          </a:p>
          <a:p>
            <a:pPr marL="342900" indent="-342900" algn="r" rtl="1">
              <a:buFontTx/>
              <a:buChar char="-"/>
            </a:pPr>
            <a:r>
              <a:rPr lang="fa-IR" sz="2000" b="1" dirty="0" smtClean="0">
                <a:solidFill>
                  <a:schemeClr val="bg1"/>
                </a:solidFill>
              </a:rPr>
              <a:t>وضعیت (درباره </a:t>
            </a:r>
            <a:r>
              <a:rPr lang="en-US" sz="2000" b="1" dirty="0" smtClean="0">
                <a:solidFill>
                  <a:schemeClr val="bg1"/>
                </a:solidFill>
              </a:rPr>
              <a:t>ENUM </a:t>
            </a:r>
            <a:r>
              <a:rPr lang="fa-IR" sz="2000" b="1" dirty="0">
                <a:solidFill>
                  <a:schemeClr val="bg1"/>
                </a:solidFill>
              </a:rPr>
              <a:t> </a:t>
            </a:r>
            <a:r>
              <a:rPr lang="fa-IR" sz="2000" b="1" dirty="0" smtClean="0">
                <a:solidFill>
                  <a:schemeClr val="bg1"/>
                </a:solidFill>
              </a:rPr>
              <a:t>جستجو کنید)</a:t>
            </a:r>
          </a:p>
          <a:p>
            <a:pPr marL="342900" indent="-342900" algn="r" rtl="1">
              <a:buFontTx/>
              <a:buChar char="-"/>
            </a:pPr>
            <a:endParaRPr lang="fa-IR" sz="2000" b="1" dirty="0">
              <a:solidFill>
                <a:schemeClr val="bg1"/>
              </a:solidFill>
            </a:endParaRPr>
          </a:p>
          <a:p>
            <a:pPr algn="r" rtl="1"/>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2851836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588455" y="492369"/>
            <a:ext cx="9340948" cy="4770537"/>
          </a:xfrm>
          <a:prstGeom prst="rect">
            <a:avLst/>
          </a:prstGeom>
          <a:noFill/>
        </p:spPr>
        <p:txBody>
          <a:bodyPr wrap="square" rtlCol="0">
            <a:spAutoFit/>
          </a:bodyPr>
          <a:lstStyle/>
          <a:p>
            <a:pPr algn="r" rtl="1"/>
            <a:r>
              <a:rPr lang="fa-IR" sz="2400" b="1" dirty="0" smtClean="0">
                <a:solidFill>
                  <a:schemeClr val="bg1"/>
                </a:solidFill>
              </a:rPr>
              <a:t>رفتار ها</a:t>
            </a:r>
            <a:r>
              <a:rPr lang="fa-IR" sz="2200" b="1" dirty="0" smtClean="0">
                <a:solidFill>
                  <a:schemeClr val="bg1"/>
                </a:solidFill>
              </a:rPr>
              <a:t>:</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رفتار های قلعه کسترلی راک به شرح زیر است</a:t>
            </a:r>
          </a:p>
          <a:p>
            <a:pPr marL="342900" indent="-342900" algn="r" rtl="1">
              <a:buFontTx/>
              <a:buChar char="-"/>
            </a:pPr>
            <a:r>
              <a:rPr lang="fa-IR" sz="2000" b="1" dirty="0" smtClean="0">
                <a:solidFill>
                  <a:schemeClr val="bg1"/>
                </a:solidFill>
              </a:rPr>
              <a:t>تولید یا حذف سرباز به تعداد درخواست شده</a:t>
            </a:r>
          </a:p>
          <a:p>
            <a:pPr marL="342900" indent="-342900" algn="r" rtl="1">
              <a:buFontTx/>
              <a:buChar char="-"/>
            </a:pPr>
            <a:r>
              <a:rPr lang="fa-IR" sz="2000" b="1" dirty="0" smtClean="0">
                <a:solidFill>
                  <a:schemeClr val="bg1"/>
                </a:solidFill>
              </a:rPr>
              <a:t>تولید یا حذف سرباز به تعداد تصادفی</a:t>
            </a:r>
          </a:p>
          <a:p>
            <a:pPr marL="342900" indent="-342900" algn="r" rtl="1">
              <a:buFontTx/>
              <a:buChar char="-"/>
            </a:pPr>
            <a:r>
              <a:rPr lang="fa-IR" sz="2000" b="1" dirty="0" smtClean="0">
                <a:solidFill>
                  <a:schemeClr val="bg1"/>
                </a:solidFill>
              </a:rPr>
              <a:t>تولید یا حذف سرباز با تعداد و وظیفه درخواست شده</a:t>
            </a:r>
          </a:p>
          <a:p>
            <a:pPr marL="342900" indent="-342900" algn="r" rtl="1">
              <a:buFontTx/>
              <a:buChar char="-"/>
            </a:pPr>
            <a:r>
              <a:rPr lang="fa-IR" sz="2000" b="1" dirty="0" smtClean="0">
                <a:solidFill>
                  <a:schemeClr val="bg1"/>
                </a:solidFill>
              </a:rPr>
              <a:t>تولید یا حذف سرباز با تعداد تصادفی و وظیفه درخواست شده</a:t>
            </a:r>
          </a:p>
          <a:p>
            <a:pPr marL="342900" indent="-342900" algn="r" rtl="1">
              <a:buFontTx/>
              <a:buChar char="-"/>
            </a:pPr>
            <a:r>
              <a:rPr lang="fa-IR" sz="2000" b="1" dirty="0" smtClean="0">
                <a:solidFill>
                  <a:schemeClr val="bg1"/>
                </a:solidFill>
              </a:rPr>
              <a:t>تولید یا حذف کالا با تعداد تصادفی</a:t>
            </a:r>
          </a:p>
          <a:p>
            <a:pPr marL="342900" indent="-342900" algn="r" rtl="1">
              <a:buFontTx/>
              <a:buChar char="-"/>
            </a:pPr>
            <a:r>
              <a:rPr lang="fa-IR" sz="2000" b="1" dirty="0" smtClean="0">
                <a:solidFill>
                  <a:schemeClr val="bg1"/>
                </a:solidFill>
              </a:rPr>
              <a:t>تربیت یا حذف اسب به تعداد درخواستی</a:t>
            </a:r>
          </a:p>
          <a:p>
            <a:pPr marL="342900" indent="-342900" algn="r" rtl="1">
              <a:buFontTx/>
              <a:buChar char="-"/>
            </a:pPr>
            <a:r>
              <a:rPr lang="fa-IR" sz="2000" b="1" dirty="0" smtClean="0">
                <a:solidFill>
                  <a:schemeClr val="bg1"/>
                </a:solidFill>
              </a:rPr>
              <a:t>تنظیم یکی از سه وضعیت آزاد،تصرف شده،در حال جنگ</a:t>
            </a:r>
          </a:p>
          <a:p>
            <a:pPr marL="342900" indent="-342900" algn="r" rtl="1">
              <a:buFontTx/>
              <a:buChar char="-"/>
            </a:pPr>
            <a:r>
              <a:rPr lang="fa-IR" sz="2000" b="1" dirty="0" smtClean="0">
                <a:solidFill>
                  <a:schemeClr val="bg1"/>
                </a:solidFill>
              </a:rPr>
              <a:t>برداشت طلا از معدن (کسترلی راک دارای معادن طلا میباشد)</a:t>
            </a:r>
          </a:p>
          <a:p>
            <a:pPr marL="342900" indent="-342900" algn="r" rtl="1">
              <a:buFontTx/>
              <a:buChar char="-"/>
            </a:pPr>
            <a:r>
              <a:rPr lang="fa-IR" sz="2000" b="1" dirty="0" smtClean="0">
                <a:solidFill>
                  <a:schemeClr val="bg1"/>
                </a:solidFill>
              </a:rPr>
              <a:t> فروش طلا </a:t>
            </a: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1807095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36478" y="4572000"/>
            <a:ext cx="4148919" cy="923330"/>
          </a:xfrm>
          <a:prstGeom prst="rect">
            <a:avLst/>
          </a:prstGeom>
          <a:noFill/>
        </p:spPr>
        <p:txBody>
          <a:bodyPr wrap="square" rtlCol="0">
            <a:spAutoFit/>
          </a:bodyPr>
          <a:lstStyle/>
          <a:p>
            <a:pPr algn="r" rtl="1"/>
            <a:r>
              <a:rPr lang="fa-IR" sz="5400" dirty="0" smtClean="0">
                <a:solidFill>
                  <a:schemeClr val="tx1">
                    <a:lumMod val="85000"/>
                    <a:lumOff val="15000"/>
                  </a:schemeClr>
                </a:solidFill>
              </a:rPr>
              <a:t>خاندان باراتیون</a:t>
            </a:r>
            <a:endParaRPr lang="en-US" sz="5400" dirty="0">
              <a:solidFill>
                <a:schemeClr val="tx1">
                  <a:lumMod val="85000"/>
                  <a:lumOff val="15000"/>
                </a:schemeClr>
              </a:solidFill>
            </a:endParaRPr>
          </a:p>
        </p:txBody>
      </p:sp>
    </p:spTree>
    <p:extLst>
      <p:ext uri="{BB962C8B-B14F-4D97-AF65-F5344CB8AC3E}">
        <p14:creationId xmlns:p14="http://schemas.microsoft.com/office/powerpoint/2010/main" val="3690569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86617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869809" y="281355"/>
            <a:ext cx="9059594" cy="5755422"/>
          </a:xfrm>
          <a:prstGeom prst="rect">
            <a:avLst/>
          </a:prstGeom>
          <a:noFill/>
        </p:spPr>
        <p:txBody>
          <a:bodyPr wrap="square" rtlCol="0">
            <a:spAutoFit/>
          </a:bodyPr>
          <a:lstStyle/>
          <a:p>
            <a:pPr algn="r" rtl="1"/>
            <a:r>
              <a:rPr lang="fa-IR" sz="2400" b="1" dirty="0" smtClean="0">
                <a:solidFill>
                  <a:schemeClr val="tx1">
                    <a:lumMod val="75000"/>
                    <a:lumOff val="25000"/>
                  </a:schemeClr>
                </a:solidFill>
                <a:cs typeface="+mj-cs"/>
              </a:rPr>
              <a:t>خاندان باراتیون</a:t>
            </a:r>
          </a:p>
          <a:p>
            <a:pPr algn="r" rtl="1"/>
            <a:endParaRPr lang="fa-IR" sz="2000" b="1" dirty="0">
              <a:solidFill>
                <a:schemeClr val="tx1">
                  <a:lumMod val="75000"/>
                  <a:lumOff val="25000"/>
                </a:schemeClr>
              </a:solidFill>
              <a:cs typeface="+mj-cs"/>
            </a:endParaRPr>
          </a:p>
          <a:p>
            <a:pPr algn="r" rtl="1"/>
            <a:r>
              <a:rPr lang="fa-IR" sz="2200" b="1" dirty="0" smtClean="0">
                <a:solidFill>
                  <a:schemeClr val="tx1">
                    <a:lumMod val="75000"/>
                    <a:lumOff val="25000"/>
                  </a:schemeClr>
                </a:solidFill>
                <a:cs typeface="+mj-cs"/>
              </a:rPr>
              <a:t>ویژگی ها :</a:t>
            </a:r>
          </a:p>
          <a:p>
            <a:pPr algn="r" rtl="1"/>
            <a:endParaRPr lang="fa-IR" sz="2200" b="1" dirty="0">
              <a:solidFill>
                <a:schemeClr val="tx1">
                  <a:lumMod val="75000"/>
                  <a:lumOff val="25000"/>
                </a:schemeClr>
              </a:solidFill>
              <a:cs typeface="+mj-cs"/>
            </a:endParaRPr>
          </a:p>
          <a:p>
            <a:pPr algn="r" rtl="1"/>
            <a:r>
              <a:rPr lang="fa-IR" sz="2000" b="1" dirty="0" smtClean="0">
                <a:solidFill>
                  <a:schemeClr val="tx1">
                    <a:lumMod val="75000"/>
                    <a:lumOff val="25000"/>
                  </a:schemeClr>
                </a:solidFill>
                <a:cs typeface="+mj-cs"/>
              </a:rPr>
              <a:t>خاندان </a:t>
            </a:r>
            <a:r>
              <a:rPr lang="fa-IR" sz="2000" b="1" dirty="0">
                <a:solidFill>
                  <a:schemeClr val="tx1">
                    <a:lumMod val="75000"/>
                    <a:lumOff val="25000"/>
                  </a:schemeClr>
                </a:solidFill>
              </a:rPr>
              <a:t>باراتیون </a:t>
            </a:r>
            <a:r>
              <a:rPr lang="fa-IR" sz="2000" b="1" dirty="0" smtClean="0">
                <a:solidFill>
                  <a:schemeClr val="tx1">
                    <a:lumMod val="75000"/>
                    <a:lumOff val="25000"/>
                  </a:schemeClr>
                </a:solidFill>
                <a:cs typeface="+mj-cs"/>
              </a:rPr>
              <a:t>یکی از محبوب ترین خاندان های سریال بازی تاج و تخت است.</a:t>
            </a:r>
          </a:p>
          <a:p>
            <a:pPr algn="r" rtl="1"/>
            <a:r>
              <a:rPr lang="fa-IR" sz="2000" b="1" dirty="0" smtClean="0">
                <a:solidFill>
                  <a:schemeClr val="tx1">
                    <a:lumMod val="75000"/>
                    <a:lumOff val="25000"/>
                  </a:schemeClr>
                </a:solidFill>
                <a:cs typeface="+mj-cs"/>
              </a:rPr>
              <a:t>این خاندان دارای چند عضو اصلی است که تعدای از آن ها را بهمراه باقی مشخصات در زیر شرح میدهیم:</a:t>
            </a:r>
            <a:br>
              <a:rPr lang="fa-IR" sz="2000" b="1" dirty="0" smtClean="0">
                <a:solidFill>
                  <a:schemeClr val="tx1">
                    <a:lumMod val="75000"/>
                    <a:lumOff val="25000"/>
                  </a:schemeClr>
                </a:solidFill>
                <a:cs typeface="+mj-cs"/>
              </a:rPr>
            </a:br>
            <a:r>
              <a:rPr lang="fa-IR" sz="2000" b="1" dirty="0" smtClean="0">
                <a:solidFill>
                  <a:schemeClr val="tx1">
                    <a:lumMod val="75000"/>
                    <a:lumOff val="25000"/>
                  </a:schemeClr>
                </a:solidFill>
                <a:cs typeface="+mj-cs"/>
              </a:rPr>
              <a:t>پدر خاندان : رابرت باراتیون</a:t>
            </a:r>
          </a:p>
          <a:p>
            <a:pPr algn="r" rtl="1"/>
            <a:r>
              <a:rPr lang="fa-IR" sz="2000" b="1" dirty="0" smtClean="0">
                <a:solidFill>
                  <a:schemeClr val="tx1">
                    <a:lumMod val="75000"/>
                    <a:lumOff val="25000"/>
                  </a:schemeClr>
                </a:solidFill>
                <a:cs typeface="+mj-cs"/>
              </a:rPr>
              <a:t>مادر خاندان : سرسی لنیستر</a:t>
            </a:r>
          </a:p>
          <a:p>
            <a:pPr algn="r" rtl="1"/>
            <a:r>
              <a:rPr lang="fa-IR" sz="2000" b="1" dirty="0" smtClean="0">
                <a:solidFill>
                  <a:schemeClr val="tx1">
                    <a:lumMod val="75000"/>
                    <a:lumOff val="25000"/>
                  </a:schemeClr>
                </a:solidFill>
                <a:cs typeface="+mj-cs"/>
              </a:rPr>
              <a:t>فرزندان : جافری باراتیون،میرسلا باراتیون،تامن باراتیون</a:t>
            </a:r>
          </a:p>
          <a:p>
            <a:pPr algn="r" rtl="1"/>
            <a:r>
              <a:rPr lang="fa-IR" sz="2000" b="1" dirty="0" smtClean="0">
                <a:solidFill>
                  <a:schemeClr val="tx1">
                    <a:lumMod val="75000"/>
                    <a:lumOff val="25000"/>
                  </a:schemeClr>
                </a:solidFill>
                <a:cs typeface="+mj-cs"/>
              </a:rPr>
              <a:t>قلعه : استورم اند</a:t>
            </a:r>
          </a:p>
          <a:p>
            <a:pPr algn="r" rtl="1"/>
            <a:r>
              <a:rPr lang="fa-IR" sz="2000" b="1" dirty="0" smtClean="0">
                <a:solidFill>
                  <a:schemeClr val="tx1">
                    <a:lumMod val="75000"/>
                    <a:lumOff val="25000"/>
                  </a:schemeClr>
                </a:solidFill>
                <a:cs typeface="+mj-cs"/>
              </a:rPr>
              <a:t>نماد : گوزن</a:t>
            </a:r>
          </a:p>
          <a:p>
            <a:pPr algn="r" rtl="1"/>
            <a:r>
              <a:rPr lang="fa-IR" sz="2000" b="1" dirty="0" smtClean="0">
                <a:solidFill>
                  <a:schemeClr val="tx1">
                    <a:lumMod val="75000"/>
                    <a:lumOff val="25000"/>
                  </a:schemeClr>
                </a:solidFill>
                <a:cs typeface="+mj-cs"/>
              </a:rPr>
              <a:t>شعار : خشم از آن ماست</a:t>
            </a:r>
          </a:p>
          <a:p>
            <a:pPr algn="r" rtl="1"/>
            <a:r>
              <a:rPr lang="fa-IR" sz="2000" b="1" dirty="0" smtClean="0">
                <a:solidFill>
                  <a:schemeClr val="tx1">
                    <a:lumMod val="75000"/>
                    <a:lumOff val="25000"/>
                  </a:schemeClr>
                </a:solidFill>
                <a:cs typeface="+mj-cs"/>
              </a:rPr>
              <a:t>متحدان : استارک ها</a:t>
            </a:r>
          </a:p>
          <a:p>
            <a:pPr algn="r" rtl="1"/>
            <a:r>
              <a:rPr lang="fa-IR" sz="2000" b="1" dirty="0" smtClean="0">
                <a:solidFill>
                  <a:schemeClr val="tx1">
                    <a:lumMod val="75000"/>
                    <a:lumOff val="25000"/>
                  </a:schemeClr>
                </a:solidFill>
                <a:cs typeface="+mj-cs"/>
              </a:rPr>
              <a:t>قدمت : </a:t>
            </a:r>
            <a:r>
              <a:rPr lang="en-US" sz="2000" b="1" dirty="0">
                <a:solidFill>
                  <a:schemeClr val="tx1">
                    <a:lumMod val="75000"/>
                    <a:lumOff val="25000"/>
                  </a:schemeClr>
                </a:solidFill>
                <a:cs typeface="+mj-cs"/>
              </a:rPr>
              <a:t> </a:t>
            </a:r>
            <a:r>
              <a:rPr lang="en-US" sz="2000" b="1" dirty="0" smtClean="0">
                <a:solidFill>
                  <a:schemeClr val="tx1">
                    <a:lumMod val="75000"/>
                    <a:lumOff val="25000"/>
                  </a:schemeClr>
                </a:solidFill>
                <a:cs typeface="+mj-cs"/>
              </a:rPr>
              <a:t>300</a:t>
            </a:r>
            <a:r>
              <a:rPr lang="fa-IR" sz="2000" b="1" dirty="0" smtClean="0">
                <a:solidFill>
                  <a:schemeClr val="tx1">
                    <a:lumMod val="75000"/>
                    <a:lumOff val="25000"/>
                  </a:schemeClr>
                </a:solidFill>
                <a:cs typeface="+mj-cs"/>
              </a:rPr>
              <a:t>سال</a:t>
            </a:r>
          </a:p>
          <a:p>
            <a:pPr algn="r" rtl="1"/>
            <a:endParaRPr lang="fa-IR" sz="2000" b="1" dirty="0" smtClean="0">
              <a:solidFill>
                <a:schemeClr val="tx1">
                  <a:lumMod val="75000"/>
                  <a:lumOff val="25000"/>
                </a:schemeClr>
              </a:solidFill>
              <a:cs typeface="+mj-cs"/>
            </a:endParaRPr>
          </a:p>
          <a:p>
            <a:pPr algn="r" rtl="1"/>
            <a:r>
              <a:rPr lang="fa-IR" sz="2000" b="1" dirty="0" smtClean="0">
                <a:solidFill>
                  <a:schemeClr val="tx1">
                    <a:lumMod val="75000"/>
                    <a:lumOff val="25000"/>
                  </a:schemeClr>
                </a:solidFill>
                <a:cs typeface="+mj-cs"/>
              </a:rPr>
              <a:t>ویژگی های قلعه، نماد، شعار، پدر خاندان، مادر خاندان و قدمت بعد از مقدار دهی غیر قابل تغییرند و فقط میتوان آنهارا خواند و باید همزمان یا بعد از ساختن شی مقدار دهی شوند.</a:t>
            </a:r>
            <a:endParaRPr lang="fa-IR" sz="2000" b="1" dirty="0">
              <a:solidFill>
                <a:schemeClr val="tx1">
                  <a:lumMod val="75000"/>
                  <a:lumOff val="25000"/>
                </a:schemeClr>
              </a:solidFill>
              <a:cs typeface="+mj-cs"/>
            </a:endParaRPr>
          </a:p>
          <a:p>
            <a:pPr algn="r" rtl="1"/>
            <a:endParaRPr lang="fa-IR" sz="2000" b="1" dirty="0" smtClean="0">
              <a:solidFill>
                <a:schemeClr val="tx1">
                  <a:lumMod val="75000"/>
                  <a:lumOff val="25000"/>
                </a:schemeClr>
              </a:solidFill>
              <a:cs typeface="+mj-cs"/>
            </a:endParaRPr>
          </a:p>
        </p:txBody>
      </p:sp>
    </p:spTree>
    <p:extLst>
      <p:ext uri="{BB962C8B-B14F-4D97-AF65-F5344CB8AC3E}">
        <p14:creationId xmlns:p14="http://schemas.microsoft.com/office/powerpoint/2010/main" val="3082482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p:nvSpPr>
        <p:spPr>
          <a:xfrm>
            <a:off x="255431" y="602087"/>
            <a:ext cx="11681138" cy="5653826"/>
          </a:xfrm>
          <a:prstGeom prst="roundRect">
            <a:avLst/>
          </a:prstGeom>
          <a:solidFill>
            <a:srgbClr val="00B050">
              <a:alpha val="55000"/>
            </a:srgbClr>
          </a:solidFill>
          <a:ln>
            <a:solidFill>
              <a:schemeClr val="accent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r>
              <a:rPr lang="fa-IR" sz="3200" dirty="0" smtClean="0">
                <a:solidFill>
                  <a:schemeClr val="bg1"/>
                </a:solidFill>
                <a:effectLst>
                  <a:outerShdw blurRad="38100" dist="38100" dir="2700000" algn="tl">
                    <a:srgbClr val="000000">
                      <a:alpha val="43137"/>
                    </a:srgbClr>
                  </a:outerShdw>
                </a:effectLst>
                <a:cs typeface="+mj-cs"/>
              </a:rPr>
              <a:t>یک مجموعه تلویزیونی آمریکایی به سبک خیال‌پردازی حماسی است که توسط دیوید بنیاف و دی. بی. وایس برای شبکه اچ‌بی‌او ساخته شده‌است. داستان سریال در قاره‌های خیالی وستروس و اسوس، در نزدیکی پایان یک تابستان ۱۰ ساله اتفاق می‌افتد و چندین خط داستانی را دنبال می‌کند. اولین داستان به جنگ بین خانواده‌های اشرافی برای به دست آوردن تخت آهنی پادشاهی هفت اقلیم مربوط می‌شود. دومین خط داستانی، نزدیک بودن زمستانی طولانی و یورش موجوداتی افسانه‌ای از شمال را شرح می‌دهد و سومین خط داستانی مجموعه، تلاش فرزندان شاه مخلوع، برای بازپس‌گیری تاج و تخت است. این مجموعه از طریق شخصیت‌هایی که اخلاقیات مبهمی دارند، حول مسائلی چون طبقات اجتماعی، مذهب، وفاداری، فساد، جنگ داخلی و مجازات می‌گردد. </a:t>
            </a:r>
            <a:endParaRPr lang="en-US" sz="3200" dirty="0" smtClean="0">
              <a:solidFill>
                <a:schemeClr val="bg1"/>
              </a:solidFill>
              <a:effectLst>
                <a:outerShdw blurRad="38100" dist="38100" dir="2700000" algn="tl">
                  <a:srgbClr val="000000">
                    <a:alpha val="43137"/>
                  </a:srgbClr>
                </a:outerShdw>
              </a:effectLst>
              <a:cs typeface="+mj-cs"/>
            </a:endParaRPr>
          </a:p>
          <a:p>
            <a:pPr algn="just" rtl="1"/>
            <a:endParaRPr lang="en-US" sz="3200" dirty="0">
              <a:solidFill>
                <a:schemeClr val="bg1"/>
              </a:solidFill>
              <a:effectLst>
                <a:outerShdw blurRad="38100" dist="38100" dir="2700000" algn="tl">
                  <a:srgbClr val="000000">
                    <a:alpha val="43137"/>
                  </a:srgbClr>
                </a:outerShdw>
              </a:effectLst>
              <a:cs typeface="+mj-cs"/>
            </a:endParaRPr>
          </a:p>
        </p:txBody>
      </p:sp>
    </p:spTree>
    <p:extLst>
      <p:ext uri="{BB962C8B-B14F-4D97-AF65-F5344CB8AC3E}">
        <p14:creationId xmlns:p14="http://schemas.microsoft.com/office/powerpoint/2010/main" val="1564018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74388" y="548640"/>
            <a:ext cx="9312812" cy="4154984"/>
          </a:xfrm>
          <a:prstGeom prst="rect">
            <a:avLst/>
          </a:prstGeom>
          <a:noFill/>
        </p:spPr>
        <p:txBody>
          <a:bodyPr wrap="square" rtlCol="0">
            <a:spAutoFit/>
          </a:bodyPr>
          <a:lstStyle/>
          <a:p>
            <a:pPr algn="r" rtl="1"/>
            <a:r>
              <a:rPr lang="fa-IR" sz="2200" b="1" dirty="0" smtClean="0">
                <a:solidFill>
                  <a:schemeClr val="tx1">
                    <a:lumMod val="75000"/>
                    <a:lumOff val="25000"/>
                  </a:schemeClr>
                </a:solidFill>
                <a:latin typeface="Times New Roman" panose="02020603050405020304" pitchFamily="18" charset="0"/>
                <a:cs typeface="Times New Roman" panose="02020603050405020304" pitchFamily="18" charset="0"/>
              </a:rPr>
              <a:t>رفتار ها :</a:t>
            </a:r>
            <a:endParaRPr lang="fa-IR" sz="2000" b="1"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gn="r" rtl="1"/>
            <a:endParaRPr lang="fa-IR" sz="2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lgn="r" rtl="1">
              <a:buFontTx/>
              <a:buChar char="-"/>
            </a:pPr>
            <a:r>
              <a:rPr lang="fa-IR" sz="2000" b="1" dirty="0" smtClean="0">
                <a:solidFill>
                  <a:schemeClr val="tx1">
                    <a:lumMod val="75000"/>
                    <a:lumOff val="25000"/>
                  </a:schemeClr>
                </a:solidFill>
              </a:rPr>
              <a:t>میتواند </a:t>
            </a:r>
            <a:r>
              <a:rPr lang="fa-IR" sz="2000" b="1" dirty="0">
                <a:solidFill>
                  <a:schemeClr val="tx1">
                    <a:lumMod val="75000"/>
                    <a:lumOff val="25000"/>
                  </a:schemeClr>
                </a:solidFill>
              </a:rPr>
              <a:t>متحدان خود را اضاف یا حذف کند </a:t>
            </a:r>
            <a:endParaRPr lang="fa-IR" sz="2000" b="1" dirty="0" smtClean="0">
              <a:solidFill>
                <a:schemeClr val="tx1">
                  <a:lumMod val="75000"/>
                  <a:lumOff val="25000"/>
                </a:schemeClr>
              </a:solidFill>
            </a:endParaRPr>
          </a:p>
          <a:p>
            <a:pPr marL="342900" indent="-342900" algn="r" rtl="1">
              <a:buFontTx/>
              <a:buChar char="-"/>
            </a:pPr>
            <a:r>
              <a:rPr lang="fa-IR" sz="2000" b="1" dirty="0" smtClean="0">
                <a:solidFill>
                  <a:schemeClr val="tx1">
                    <a:lumMod val="75000"/>
                    <a:lumOff val="25000"/>
                  </a:schemeClr>
                </a:solidFill>
              </a:rPr>
              <a:t>میتواند </a:t>
            </a:r>
            <a:r>
              <a:rPr lang="fa-IR" sz="2000" b="1" dirty="0">
                <a:solidFill>
                  <a:schemeClr val="tx1">
                    <a:lumMod val="75000"/>
                    <a:lumOff val="25000"/>
                  </a:schemeClr>
                </a:solidFill>
              </a:rPr>
              <a:t>نیروی نظامی برای خاندان های دیگر </a:t>
            </a:r>
            <a:r>
              <a:rPr lang="fa-IR" sz="2000" b="1" dirty="0" smtClean="0">
                <a:solidFill>
                  <a:schemeClr val="tx1">
                    <a:lumMod val="75000"/>
                    <a:lumOff val="25000"/>
                  </a:schemeClr>
                </a:solidFill>
              </a:rPr>
              <a:t>بفرستد که به تعداد مشخص نیرو میسازد و به خاندان دیگر میدهد.</a:t>
            </a:r>
          </a:p>
          <a:p>
            <a:pPr marL="342900" indent="-342900" algn="r" rtl="1">
              <a:buFontTx/>
              <a:buChar char="-"/>
            </a:pPr>
            <a:r>
              <a:rPr lang="fa-IR" sz="2000" b="1" dirty="0" smtClean="0">
                <a:solidFill>
                  <a:schemeClr val="tx1">
                    <a:lumMod val="75000"/>
                    <a:lumOff val="25000"/>
                  </a:schemeClr>
                </a:solidFill>
              </a:rPr>
              <a:t>میتواند </a:t>
            </a:r>
            <a:r>
              <a:rPr lang="fa-IR" sz="2000" b="1" dirty="0">
                <a:solidFill>
                  <a:schemeClr val="tx1">
                    <a:lumMod val="75000"/>
                    <a:lumOff val="25000"/>
                  </a:schemeClr>
                </a:solidFill>
              </a:rPr>
              <a:t>تجارت </a:t>
            </a:r>
            <a:r>
              <a:rPr lang="fa-IR" sz="2000" b="1" dirty="0" smtClean="0">
                <a:solidFill>
                  <a:schemeClr val="tx1">
                    <a:lumMod val="75000"/>
                    <a:lumOff val="25000"/>
                  </a:schemeClr>
                </a:solidFill>
              </a:rPr>
              <a:t>کند که نام کالا و تعداد را میگیرد و اگر تعداد درخواستی کمتر مساوی تعداد موجود در انبار بود آن تعداد کالا را میدهد و تعداد انبار را کم میکند و بالعکس اگر کالایی امد به موجودی انبار اضاف میکند. (ارسال و دریافت کالا)</a:t>
            </a:r>
            <a:endParaRPr lang="fa-IR" sz="2000" b="1" dirty="0">
              <a:solidFill>
                <a:schemeClr val="tx1">
                  <a:lumMod val="75000"/>
                  <a:lumOff val="25000"/>
                </a:schemeClr>
              </a:solidFill>
            </a:endParaRPr>
          </a:p>
          <a:p>
            <a:pPr marL="342900" indent="-342900" algn="r" rtl="1">
              <a:buFontTx/>
              <a:buChar char="-"/>
            </a:pPr>
            <a:r>
              <a:rPr lang="fa-IR" sz="2000" b="1" dirty="0" smtClean="0">
                <a:solidFill>
                  <a:schemeClr val="tx1">
                    <a:lumMod val="75000"/>
                    <a:lumOff val="25000"/>
                  </a:schemeClr>
                </a:solidFill>
              </a:rPr>
              <a:t>میتواند </a:t>
            </a:r>
            <a:r>
              <a:rPr lang="fa-IR" sz="2000" b="1" dirty="0">
                <a:solidFill>
                  <a:schemeClr val="tx1">
                    <a:lumMod val="75000"/>
                    <a:lumOff val="25000"/>
                  </a:schemeClr>
                </a:solidFill>
              </a:rPr>
              <a:t>جنگ </a:t>
            </a:r>
            <a:r>
              <a:rPr lang="fa-IR" sz="2000" b="1" dirty="0" smtClean="0">
                <a:solidFill>
                  <a:schemeClr val="tx1">
                    <a:lumMod val="75000"/>
                    <a:lumOff val="25000"/>
                  </a:schemeClr>
                </a:solidFill>
              </a:rPr>
              <a:t>کند که خاندان را میگیرد و یک تعداد تصادفی سرباز تولید میشود و با نیرو های ان خاندان به جنگ میرود و اگر تعداد سربازانش کمتر از خاندان مقابل بود شکست میخورد ، مساوی بود صلح میکنند و اگر بیشتر بود پیروز میشود و انبار آن خاندان را خالی میکند.</a:t>
            </a:r>
          </a:p>
          <a:p>
            <a:pPr marL="342900" indent="-342900" algn="r" rtl="1">
              <a:buFontTx/>
              <a:buChar char="-"/>
            </a:pPr>
            <a:endParaRPr lang="fa-IR" sz="2000" b="1"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lgn="r" rtl="1">
              <a:buFontTx/>
              <a:buChar char="-"/>
            </a:pPr>
            <a:endParaRPr lang="en-US"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882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478423"/>
          </a:xfrm>
          <a:prstGeom prst="rect">
            <a:avLst/>
          </a:prstGeom>
          <a:noFill/>
        </p:spPr>
        <p:txBody>
          <a:bodyPr wrap="square" rtlCol="0">
            <a:spAutoFit/>
          </a:bodyPr>
          <a:lstStyle/>
          <a:p>
            <a:pPr algn="r" rtl="1"/>
            <a:r>
              <a:rPr lang="fa-IR" sz="2400" b="1" dirty="0" smtClean="0">
                <a:solidFill>
                  <a:schemeClr val="tx1">
                    <a:lumMod val="75000"/>
                    <a:lumOff val="25000"/>
                  </a:schemeClr>
                </a:solidFill>
              </a:rPr>
              <a:t>قلعه استورم اند</a:t>
            </a:r>
          </a:p>
          <a:p>
            <a:pPr algn="r" rtl="1"/>
            <a:endParaRPr lang="fa-IR" sz="2400" b="1" dirty="0">
              <a:solidFill>
                <a:schemeClr val="tx1">
                  <a:lumMod val="75000"/>
                  <a:lumOff val="25000"/>
                </a:schemeClr>
              </a:solidFill>
            </a:endParaRPr>
          </a:p>
          <a:p>
            <a:pPr algn="r" rtl="1"/>
            <a:r>
              <a:rPr lang="fa-IR" sz="2200" b="1" dirty="0" smtClean="0">
                <a:solidFill>
                  <a:schemeClr val="tx1">
                    <a:lumMod val="75000"/>
                    <a:lumOff val="25000"/>
                  </a:schemeClr>
                </a:solidFill>
              </a:rPr>
              <a:t>ویژگی ها :</a:t>
            </a:r>
            <a:endParaRPr lang="fa-IR" sz="2000" b="1" dirty="0" smtClean="0">
              <a:solidFill>
                <a:schemeClr val="tx1">
                  <a:lumMod val="75000"/>
                  <a:lumOff val="25000"/>
                </a:schemeClr>
              </a:solidFill>
            </a:endParaRPr>
          </a:p>
          <a:p>
            <a:pPr algn="r" rtl="1"/>
            <a:endParaRPr lang="fa-IR" sz="2000" b="1" dirty="0">
              <a:solidFill>
                <a:schemeClr val="tx1">
                  <a:lumMod val="75000"/>
                  <a:lumOff val="25000"/>
                </a:schemeClr>
              </a:solidFill>
            </a:endParaRPr>
          </a:p>
          <a:p>
            <a:pPr algn="r" rtl="1"/>
            <a:r>
              <a:rPr lang="fa-IR" sz="2000" b="1" dirty="0" smtClean="0">
                <a:solidFill>
                  <a:schemeClr val="tx1">
                    <a:lumMod val="75000"/>
                    <a:lumOff val="25000"/>
                  </a:schemeClr>
                </a:solidFill>
              </a:rPr>
              <a:t>استورم اند در مرکز وستروس این ساختار را دارد</a:t>
            </a:r>
          </a:p>
          <a:p>
            <a:pPr algn="r" rtl="1"/>
            <a:r>
              <a:rPr lang="fa-IR" sz="2000" b="1" dirty="0" smtClean="0">
                <a:solidFill>
                  <a:schemeClr val="tx1">
                    <a:lumMod val="75000"/>
                    <a:lumOff val="25000"/>
                  </a:schemeClr>
                </a:solidFill>
              </a:rPr>
              <a:t> </a:t>
            </a:r>
          </a:p>
          <a:p>
            <a:pPr marL="342900" indent="-342900" algn="r" rtl="1">
              <a:buFontTx/>
              <a:buChar char="-"/>
            </a:pPr>
            <a:r>
              <a:rPr lang="fa-IR" sz="2000" b="1" dirty="0" smtClean="0">
                <a:solidFill>
                  <a:schemeClr val="tx1">
                    <a:lumMod val="75000"/>
                    <a:lumOff val="25000"/>
                  </a:schemeClr>
                </a:solidFill>
              </a:rPr>
              <a:t>سرباز خانه که محل قرار گیری سرباز هاست.</a:t>
            </a:r>
          </a:p>
          <a:p>
            <a:pPr marL="342900" indent="-342900" algn="r" rtl="1">
              <a:buFontTx/>
              <a:buChar char="-"/>
            </a:pPr>
            <a:r>
              <a:rPr lang="fa-IR" sz="2000" b="1" dirty="0" smtClean="0">
                <a:solidFill>
                  <a:schemeClr val="tx1">
                    <a:lumMod val="75000"/>
                    <a:lumOff val="25000"/>
                  </a:schemeClr>
                </a:solidFill>
              </a:rPr>
              <a:t>انبار که کالا ها در آن قرار دارند.</a:t>
            </a:r>
          </a:p>
          <a:p>
            <a:pPr marL="342900" indent="-342900" algn="r" rtl="1">
              <a:buFontTx/>
              <a:buChar char="-"/>
            </a:pPr>
            <a:r>
              <a:rPr lang="fa-IR" sz="2000" b="1" dirty="0" smtClean="0">
                <a:solidFill>
                  <a:schemeClr val="tx1">
                    <a:lumMod val="75000"/>
                    <a:lumOff val="25000"/>
                  </a:schemeClr>
                </a:solidFill>
              </a:rPr>
              <a:t>محل نگهداری سگ ها</a:t>
            </a:r>
          </a:p>
          <a:p>
            <a:pPr marL="342900" indent="-342900" algn="r" rtl="1">
              <a:buFontTx/>
              <a:buChar char="-"/>
            </a:pPr>
            <a:r>
              <a:rPr lang="fa-IR" sz="2000" b="1" dirty="0" smtClean="0">
                <a:solidFill>
                  <a:schemeClr val="tx1">
                    <a:lumMod val="75000"/>
                    <a:lumOff val="25000"/>
                  </a:schemeClr>
                </a:solidFill>
              </a:rPr>
              <a:t>محل نگهداری اسب ها</a:t>
            </a:r>
          </a:p>
          <a:p>
            <a:pPr marL="342900" indent="-342900" algn="r" rtl="1">
              <a:buFontTx/>
              <a:buChar char="-"/>
            </a:pPr>
            <a:r>
              <a:rPr lang="fa-IR" sz="2000" b="1" dirty="0" smtClean="0">
                <a:solidFill>
                  <a:schemeClr val="tx1">
                    <a:lumMod val="75000"/>
                    <a:lumOff val="25000"/>
                  </a:schemeClr>
                </a:solidFill>
              </a:rPr>
              <a:t>مکان </a:t>
            </a:r>
            <a:r>
              <a:rPr lang="fa-IR" sz="2000" b="1" dirty="0">
                <a:solidFill>
                  <a:schemeClr val="tx1">
                    <a:lumMod val="75000"/>
                    <a:lumOff val="25000"/>
                  </a:schemeClr>
                </a:solidFill>
              </a:rPr>
              <a:t>: </a:t>
            </a:r>
            <a:r>
              <a:rPr lang="fa-IR" sz="2000" b="1" dirty="0" smtClean="0">
                <a:solidFill>
                  <a:schemeClr val="tx1">
                    <a:lumMod val="75000"/>
                    <a:lumOff val="25000"/>
                  </a:schemeClr>
                </a:solidFill>
              </a:rPr>
              <a:t>مرکز وستروس</a:t>
            </a:r>
          </a:p>
          <a:p>
            <a:pPr marL="342900" indent="-342900" algn="r" rtl="1">
              <a:buFontTx/>
              <a:buChar char="-"/>
            </a:pPr>
            <a:r>
              <a:rPr lang="fa-IR" sz="2000" b="1" dirty="0" smtClean="0">
                <a:solidFill>
                  <a:schemeClr val="tx1">
                    <a:lumMod val="75000"/>
                    <a:lumOff val="25000"/>
                  </a:schemeClr>
                </a:solidFill>
              </a:rPr>
              <a:t>خاندان</a:t>
            </a:r>
          </a:p>
          <a:p>
            <a:pPr marL="342900" indent="-342900" algn="r" rtl="1">
              <a:buFontTx/>
              <a:buChar char="-"/>
            </a:pPr>
            <a:r>
              <a:rPr lang="fa-IR" sz="2000" b="1" dirty="0" smtClean="0">
                <a:solidFill>
                  <a:schemeClr val="tx1">
                    <a:lumMod val="75000"/>
                    <a:lumOff val="25000"/>
                  </a:schemeClr>
                </a:solidFill>
              </a:rPr>
              <a:t>تعداد جمعیت کل که شامل سرباز ها و افراد خاندان است</a:t>
            </a:r>
            <a:r>
              <a:rPr lang="fa-IR" sz="2000" b="1" dirty="0">
                <a:solidFill>
                  <a:schemeClr val="tx1">
                    <a:lumMod val="75000"/>
                    <a:lumOff val="25000"/>
                  </a:schemeClr>
                </a:solidFill>
              </a:rPr>
              <a:t> </a:t>
            </a:r>
            <a:r>
              <a:rPr lang="fa-IR" sz="2000" b="1" dirty="0" smtClean="0">
                <a:solidFill>
                  <a:schemeClr val="tx1">
                    <a:lumMod val="75000"/>
                    <a:lumOff val="25000"/>
                  </a:schemeClr>
                </a:solidFill>
              </a:rPr>
              <a:t>که با زاد ولد و مرگ و میر تغییر میکند.</a:t>
            </a:r>
          </a:p>
          <a:p>
            <a:pPr marL="342900" indent="-342900" algn="r" rtl="1">
              <a:buFontTx/>
              <a:buChar char="-"/>
            </a:pPr>
            <a:r>
              <a:rPr lang="fa-IR" sz="2000" b="1" dirty="0" smtClean="0">
                <a:solidFill>
                  <a:schemeClr val="tx1">
                    <a:lumMod val="75000"/>
                    <a:lumOff val="25000"/>
                  </a:schemeClr>
                </a:solidFill>
              </a:rPr>
              <a:t>وضعیت (درباره </a:t>
            </a:r>
            <a:r>
              <a:rPr lang="en-US" sz="2000" b="1" dirty="0" smtClean="0">
                <a:solidFill>
                  <a:schemeClr val="tx1">
                    <a:lumMod val="75000"/>
                    <a:lumOff val="25000"/>
                  </a:schemeClr>
                </a:solidFill>
              </a:rPr>
              <a:t>ENUM </a:t>
            </a:r>
            <a:r>
              <a:rPr lang="fa-IR" sz="2000" b="1" dirty="0">
                <a:solidFill>
                  <a:schemeClr val="tx1">
                    <a:lumMod val="75000"/>
                    <a:lumOff val="25000"/>
                  </a:schemeClr>
                </a:solidFill>
              </a:rPr>
              <a:t> </a:t>
            </a:r>
            <a:r>
              <a:rPr lang="fa-IR" sz="2000" b="1" dirty="0" smtClean="0">
                <a:solidFill>
                  <a:schemeClr val="tx1">
                    <a:lumMod val="75000"/>
                    <a:lumOff val="25000"/>
                  </a:schemeClr>
                </a:solidFill>
              </a:rPr>
              <a:t>جستجو کنید)</a:t>
            </a:r>
          </a:p>
          <a:p>
            <a:pPr marL="342900" indent="-342900" algn="r" rtl="1">
              <a:buFontTx/>
              <a:buChar char="-"/>
            </a:pPr>
            <a:endParaRPr lang="fa-IR" sz="2000" b="1" dirty="0">
              <a:solidFill>
                <a:schemeClr val="tx1">
                  <a:lumMod val="75000"/>
                  <a:lumOff val="25000"/>
                </a:schemeClr>
              </a:solidFill>
            </a:endParaRPr>
          </a:p>
          <a:p>
            <a:pPr algn="r" rtl="1"/>
            <a:endParaRPr lang="fa-IR" sz="2000" b="1" dirty="0" smtClean="0">
              <a:solidFill>
                <a:schemeClr val="tx1">
                  <a:lumMod val="75000"/>
                  <a:lumOff val="25000"/>
                </a:schemeClr>
              </a:solidFill>
            </a:endParaRPr>
          </a:p>
          <a:p>
            <a:pPr marL="342900" indent="-342900" algn="r" rtl="1">
              <a:buFontTx/>
              <a:buChar char="-"/>
            </a:pPr>
            <a:endParaRPr lang="fa-IR" sz="2000" b="1" dirty="0">
              <a:solidFill>
                <a:schemeClr val="tx1">
                  <a:lumMod val="75000"/>
                  <a:lumOff val="25000"/>
                </a:schemeClr>
              </a:solidFill>
            </a:endParaRPr>
          </a:p>
        </p:txBody>
      </p:sp>
    </p:spTree>
    <p:extLst>
      <p:ext uri="{BB962C8B-B14F-4D97-AF65-F5344CB8AC3E}">
        <p14:creationId xmlns:p14="http://schemas.microsoft.com/office/powerpoint/2010/main" val="39533768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4462760"/>
          </a:xfrm>
          <a:prstGeom prst="rect">
            <a:avLst/>
          </a:prstGeom>
          <a:noFill/>
        </p:spPr>
        <p:txBody>
          <a:bodyPr wrap="square" rtlCol="0">
            <a:spAutoFit/>
          </a:bodyPr>
          <a:lstStyle/>
          <a:p>
            <a:pPr algn="r" rtl="1"/>
            <a:r>
              <a:rPr lang="fa-IR" sz="2400" b="1" dirty="0" smtClean="0">
                <a:solidFill>
                  <a:schemeClr val="tx1">
                    <a:lumMod val="75000"/>
                    <a:lumOff val="25000"/>
                  </a:schemeClr>
                </a:solidFill>
              </a:rPr>
              <a:t>رفتار ها</a:t>
            </a:r>
            <a:r>
              <a:rPr lang="fa-IR" sz="2200" b="1" dirty="0" smtClean="0">
                <a:solidFill>
                  <a:schemeClr val="tx1">
                    <a:lumMod val="75000"/>
                    <a:lumOff val="25000"/>
                  </a:schemeClr>
                </a:solidFill>
              </a:rPr>
              <a:t>:</a:t>
            </a:r>
            <a:endParaRPr lang="fa-IR" sz="2000" b="1" dirty="0" smtClean="0">
              <a:solidFill>
                <a:schemeClr val="tx1">
                  <a:lumMod val="75000"/>
                  <a:lumOff val="25000"/>
                </a:schemeClr>
              </a:solidFill>
            </a:endParaRPr>
          </a:p>
          <a:p>
            <a:pPr algn="r" rtl="1"/>
            <a:endParaRPr lang="fa-IR" sz="2000" b="1" dirty="0">
              <a:solidFill>
                <a:schemeClr val="tx1">
                  <a:lumMod val="75000"/>
                  <a:lumOff val="25000"/>
                </a:schemeClr>
              </a:solidFill>
            </a:endParaRPr>
          </a:p>
          <a:p>
            <a:pPr algn="r" rtl="1"/>
            <a:r>
              <a:rPr lang="fa-IR" sz="2000" b="1" dirty="0" smtClean="0">
                <a:solidFill>
                  <a:schemeClr val="tx1">
                    <a:lumMod val="75000"/>
                    <a:lumOff val="25000"/>
                  </a:schemeClr>
                </a:solidFill>
              </a:rPr>
              <a:t>رفتار های قلعه استورم اند به شرح زیر است</a:t>
            </a:r>
          </a:p>
          <a:p>
            <a:pPr marL="342900" indent="-342900" algn="r" rtl="1">
              <a:buFontTx/>
              <a:buChar char="-"/>
            </a:pPr>
            <a:r>
              <a:rPr lang="fa-IR" sz="2000" b="1" dirty="0" smtClean="0">
                <a:solidFill>
                  <a:schemeClr val="tx1">
                    <a:lumMod val="75000"/>
                    <a:lumOff val="25000"/>
                  </a:schemeClr>
                </a:solidFill>
              </a:rPr>
              <a:t>تولید یا حذف سرباز به تعداد درخواست شده</a:t>
            </a:r>
          </a:p>
          <a:p>
            <a:pPr marL="342900" indent="-342900" algn="r" rtl="1">
              <a:buFontTx/>
              <a:buChar char="-"/>
            </a:pPr>
            <a:r>
              <a:rPr lang="fa-IR" sz="2000" b="1" dirty="0" smtClean="0">
                <a:solidFill>
                  <a:schemeClr val="tx1">
                    <a:lumMod val="75000"/>
                    <a:lumOff val="25000"/>
                  </a:schemeClr>
                </a:solidFill>
              </a:rPr>
              <a:t>تولید یا حذف سرباز به تعداد تصادفی</a:t>
            </a:r>
          </a:p>
          <a:p>
            <a:pPr marL="342900" indent="-342900" algn="r" rtl="1">
              <a:buFontTx/>
              <a:buChar char="-"/>
            </a:pPr>
            <a:r>
              <a:rPr lang="fa-IR" sz="2000" b="1" dirty="0" smtClean="0">
                <a:solidFill>
                  <a:schemeClr val="tx1">
                    <a:lumMod val="75000"/>
                    <a:lumOff val="25000"/>
                  </a:schemeClr>
                </a:solidFill>
              </a:rPr>
              <a:t>تولید یا حذف سرباز با تعداد و وظیفه درخواست شده</a:t>
            </a:r>
          </a:p>
          <a:p>
            <a:pPr marL="342900" indent="-342900" algn="r" rtl="1">
              <a:buFontTx/>
              <a:buChar char="-"/>
            </a:pPr>
            <a:r>
              <a:rPr lang="fa-IR" sz="2000" b="1" dirty="0" smtClean="0">
                <a:solidFill>
                  <a:schemeClr val="tx1">
                    <a:lumMod val="75000"/>
                    <a:lumOff val="25000"/>
                  </a:schemeClr>
                </a:solidFill>
              </a:rPr>
              <a:t>تولید یا حذف سرباز با تعداد تصادفی و وظیفه درخواست شده</a:t>
            </a:r>
          </a:p>
          <a:p>
            <a:pPr marL="342900" indent="-342900" algn="r" rtl="1">
              <a:buFontTx/>
              <a:buChar char="-"/>
            </a:pPr>
            <a:r>
              <a:rPr lang="fa-IR" sz="2000" b="1" dirty="0" smtClean="0">
                <a:solidFill>
                  <a:schemeClr val="tx1">
                    <a:lumMod val="75000"/>
                    <a:lumOff val="25000"/>
                  </a:schemeClr>
                </a:solidFill>
              </a:rPr>
              <a:t>تولید یا حذف کالا با تعداد تصادفی</a:t>
            </a:r>
          </a:p>
          <a:p>
            <a:pPr marL="342900" indent="-342900" algn="r" rtl="1">
              <a:buFontTx/>
              <a:buChar char="-"/>
            </a:pPr>
            <a:r>
              <a:rPr lang="fa-IR" sz="2000" b="1" dirty="0" smtClean="0">
                <a:solidFill>
                  <a:schemeClr val="tx1">
                    <a:lumMod val="75000"/>
                    <a:lumOff val="25000"/>
                  </a:schemeClr>
                </a:solidFill>
              </a:rPr>
              <a:t>تربیت یا حذف سگ به تعداد تصادفی</a:t>
            </a:r>
          </a:p>
          <a:p>
            <a:pPr marL="342900" indent="-342900" algn="r" rtl="1">
              <a:buFontTx/>
              <a:buChar char="-"/>
            </a:pPr>
            <a:r>
              <a:rPr lang="fa-IR" sz="2000" b="1" dirty="0" smtClean="0">
                <a:solidFill>
                  <a:schemeClr val="tx1">
                    <a:lumMod val="75000"/>
                    <a:lumOff val="25000"/>
                  </a:schemeClr>
                </a:solidFill>
              </a:rPr>
              <a:t>تربیت یا حذف اسب به تعداد درخواستی</a:t>
            </a:r>
          </a:p>
          <a:p>
            <a:pPr marL="342900" indent="-342900" algn="r" rtl="1">
              <a:buFontTx/>
              <a:buChar char="-"/>
            </a:pPr>
            <a:r>
              <a:rPr lang="fa-IR" sz="2000" b="1" dirty="0" smtClean="0">
                <a:solidFill>
                  <a:schemeClr val="tx1">
                    <a:lumMod val="75000"/>
                    <a:lumOff val="25000"/>
                  </a:schemeClr>
                </a:solidFill>
              </a:rPr>
              <a:t>تنظیم یکی از سه وضعیت آزاد،تصرف شده،در حال جنگ</a:t>
            </a:r>
          </a:p>
          <a:p>
            <a:pPr marL="342900" indent="-342900" algn="r" rtl="1">
              <a:buFontTx/>
              <a:buChar char="-"/>
            </a:pPr>
            <a:endParaRPr lang="fa-IR" sz="2000" b="1" dirty="0" smtClean="0">
              <a:solidFill>
                <a:schemeClr val="tx1">
                  <a:lumMod val="75000"/>
                  <a:lumOff val="25000"/>
                </a:schemeClr>
              </a:solidFill>
            </a:endParaRPr>
          </a:p>
          <a:p>
            <a:pPr marL="342900" indent="-342900" algn="r" rtl="1">
              <a:buFontTx/>
              <a:buChar char="-"/>
            </a:pPr>
            <a:endParaRPr lang="fa-IR" sz="2000" b="1" dirty="0" smtClean="0">
              <a:solidFill>
                <a:schemeClr val="tx1">
                  <a:lumMod val="75000"/>
                  <a:lumOff val="25000"/>
                </a:schemeClr>
              </a:solidFill>
            </a:endParaRPr>
          </a:p>
          <a:p>
            <a:pPr marL="342900" indent="-342900" algn="r" rtl="1">
              <a:buFontTx/>
              <a:buChar char="-"/>
            </a:pPr>
            <a:endParaRPr lang="fa-IR" sz="2000" b="1" dirty="0">
              <a:solidFill>
                <a:schemeClr val="tx1">
                  <a:lumMod val="75000"/>
                  <a:lumOff val="25000"/>
                </a:schemeClr>
              </a:solidFill>
            </a:endParaRPr>
          </a:p>
        </p:txBody>
      </p:sp>
    </p:spTree>
    <p:extLst>
      <p:ext uri="{BB962C8B-B14F-4D97-AF65-F5344CB8AC3E}">
        <p14:creationId xmlns:p14="http://schemas.microsoft.com/office/powerpoint/2010/main" val="4202789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354841" y="3957850"/>
            <a:ext cx="3234520" cy="1754326"/>
          </a:xfrm>
          <a:prstGeom prst="rect">
            <a:avLst/>
          </a:prstGeom>
          <a:noFill/>
        </p:spPr>
        <p:txBody>
          <a:bodyPr wrap="square" rtlCol="0">
            <a:spAutoFit/>
          </a:bodyPr>
          <a:lstStyle/>
          <a:p>
            <a:pPr algn="r" rtl="1"/>
            <a:r>
              <a:rPr lang="fa-IR" sz="5400" b="1" dirty="0" smtClean="0">
                <a:solidFill>
                  <a:schemeClr val="bg1">
                    <a:lumMod val="85000"/>
                  </a:schemeClr>
                </a:solidFill>
                <a:cs typeface="+mj-cs"/>
              </a:rPr>
              <a:t>خاندان</a:t>
            </a:r>
          </a:p>
          <a:p>
            <a:pPr algn="r" rtl="1"/>
            <a:r>
              <a:rPr lang="fa-IR" sz="5400" b="1" dirty="0">
                <a:solidFill>
                  <a:schemeClr val="bg1">
                    <a:lumMod val="85000"/>
                  </a:schemeClr>
                </a:solidFill>
                <a:cs typeface="+mj-cs"/>
              </a:rPr>
              <a:t> </a:t>
            </a:r>
            <a:r>
              <a:rPr lang="fa-IR" sz="5400" b="1" dirty="0" smtClean="0">
                <a:solidFill>
                  <a:schemeClr val="bg1">
                    <a:lumMod val="85000"/>
                  </a:schemeClr>
                </a:solidFill>
                <a:cs typeface="+mj-cs"/>
              </a:rPr>
              <a:t>      تارگرین</a:t>
            </a:r>
            <a:endParaRPr lang="en-US" sz="5400" b="1" dirty="0">
              <a:solidFill>
                <a:schemeClr val="bg1">
                  <a:lumMod val="85000"/>
                </a:schemeClr>
              </a:solidFill>
              <a:cs typeface="+mj-cs"/>
            </a:endParaRPr>
          </a:p>
        </p:txBody>
      </p:sp>
    </p:spTree>
    <p:extLst>
      <p:ext uri="{BB962C8B-B14F-4D97-AF65-F5344CB8AC3E}">
        <p14:creationId xmlns:p14="http://schemas.microsoft.com/office/powerpoint/2010/main" val="1777578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375665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869809" y="281355"/>
            <a:ext cx="9059594" cy="6063198"/>
          </a:xfrm>
          <a:prstGeom prst="rect">
            <a:avLst/>
          </a:prstGeom>
          <a:noFill/>
        </p:spPr>
        <p:txBody>
          <a:bodyPr wrap="square" rtlCol="0">
            <a:spAutoFit/>
          </a:bodyPr>
          <a:lstStyle/>
          <a:p>
            <a:pPr algn="r" rtl="1"/>
            <a:r>
              <a:rPr lang="fa-IR" sz="2400" b="1" dirty="0" smtClean="0">
                <a:solidFill>
                  <a:schemeClr val="bg1">
                    <a:lumMod val="85000"/>
                  </a:schemeClr>
                </a:solidFill>
                <a:cs typeface="+mj-cs"/>
              </a:rPr>
              <a:t>خاندان تارگرین</a:t>
            </a:r>
          </a:p>
          <a:p>
            <a:pPr algn="r" rtl="1"/>
            <a:endParaRPr lang="fa-IR" sz="2000" b="1" dirty="0">
              <a:solidFill>
                <a:schemeClr val="bg1">
                  <a:lumMod val="85000"/>
                </a:schemeClr>
              </a:solidFill>
              <a:cs typeface="+mj-cs"/>
            </a:endParaRPr>
          </a:p>
          <a:p>
            <a:pPr algn="r" rtl="1"/>
            <a:r>
              <a:rPr lang="fa-IR" sz="2200" b="1" dirty="0" smtClean="0">
                <a:solidFill>
                  <a:schemeClr val="bg1">
                    <a:lumMod val="85000"/>
                  </a:schemeClr>
                </a:solidFill>
                <a:cs typeface="+mj-cs"/>
              </a:rPr>
              <a:t>ویژگی ها :</a:t>
            </a:r>
          </a:p>
          <a:p>
            <a:pPr algn="r" rtl="1"/>
            <a:endParaRPr lang="fa-IR" sz="2200" b="1" dirty="0">
              <a:solidFill>
                <a:schemeClr val="bg1">
                  <a:lumMod val="85000"/>
                </a:schemeClr>
              </a:solidFill>
              <a:cs typeface="+mj-cs"/>
            </a:endParaRPr>
          </a:p>
          <a:p>
            <a:pPr algn="r" rtl="1"/>
            <a:r>
              <a:rPr lang="fa-IR" sz="2000" b="1" dirty="0" smtClean="0">
                <a:solidFill>
                  <a:schemeClr val="bg1">
                    <a:lumMod val="85000"/>
                  </a:schemeClr>
                </a:solidFill>
                <a:cs typeface="+mj-cs"/>
              </a:rPr>
              <a:t>خاندان </a:t>
            </a:r>
            <a:r>
              <a:rPr lang="fa-IR" sz="2000" b="1" dirty="0" smtClean="0">
                <a:solidFill>
                  <a:schemeClr val="bg1">
                    <a:lumMod val="85000"/>
                  </a:schemeClr>
                </a:solidFill>
              </a:rPr>
              <a:t>تارگرین </a:t>
            </a:r>
            <a:r>
              <a:rPr lang="fa-IR" sz="2000" b="1" dirty="0" smtClean="0">
                <a:solidFill>
                  <a:schemeClr val="bg1">
                    <a:lumMod val="85000"/>
                  </a:schemeClr>
                </a:solidFill>
                <a:cs typeface="+mj-cs"/>
              </a:rPr>
              <a:t>یکی از محبوب ترین خاندان های سریال بازی تاج و تخت است.</a:t>
            </a:r>
          </a:p>
          <a:p>
            <a:pPr algn="r" rtl="1"/>
            <a:r>
              <a:rPr lang="fa-IR" sz="2000" b="1" dirty="0" smtClean="0">
                <a:solidFill>
                  <a:schemeClr val="bg1">
                    <a:lumMod val="85000"/>
                  </a:schemeClr>
                </a:solidFill>
                <a:cs typeface="+mj-cs"/>
              </a:rPr>
              <a:t>این خاندان دارای چند عضو اصلی است که تعدای از آن ها را بهمراه باقی مشخصات در زیر شرح میدهیم:</a:t>
            </a:r>
            <a:br>
              <a:rPr lang="fa-IR" sz="2000" b="1" dirty="0" smtClean="0">
                <a:solidFill>
                  <a:schemeClr val="bg1">
                    <a:lumMod val="85000"/>
                  </a:schemeClr>
                </a:solidFill>
                <a:cs typeface="+mj-cs"/>
              </a:rPr>
            </a:br>
            <a:r>
              <a:rPr lang="fa-IR" sz="2000" b="1" dirty="0" smtClean="0">
                <a:solidFill>
                  <a:schemeClr val="bg1">
                    <a:lumMod val="85000"/>
                  </a:schemeClr>
                </a:solidFill>
                <a:cs typeface="+mj-cs"/>
              </a:rPr>
              <a:t>پدر خاندان : </a:t>
            </a:r>
            <a:r>
              <a:rPr lang="en-US" sz="2000" b="1" dirty="0">
                <a:solidFill>
                  <a:schemeClr val="bg1">
                    <a:lumMod val="85000"/>
                  </a:schemeClr>
                </a:solidFill>
                <a:cs typeface="+mj-cs"/>
              </a:rPr>
              <a:t> </a:t>
            </a:r>
            <a:r>
              <a:rPr lang="fa-IR" sz="2000" b="1" dirty="0" smtClean="0">
                <a:solidFill>
                  <a:schemeClr val="bg1">
                    <a:lumMod val="85000"/>
                  </a:schemeClr>
                </a:solidFill>
                <a:cs typeface="+mj-cs"/>
              </a:rPr>
              <a:t>آئریس تارگرین</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مادر خاندان : رائلا تارگرین</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فرزندان : ریگار تارگرین، الیا تارگرین، ویسریس تارگرین، دنریس تارگرین</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قلعه : هرم بزرگ میرین</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نماد : اژدهای سه سر قرمز</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شعار : خون و آتش</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متحدان : ندارد</a:t>
            </a:r>
            <a:endParaRPr lang="en-US"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قدمت : </a:t>
            </a:r>
            <a:r>
              <a:rPr lang="en-US" sz="2000" b="1" dirty="0">
                <a:solidFill>
                  <a:schemeClr val="bg1">
                    <a:lumMod val="85000"/>
                  </a:schemeClr>
                </a:solidFill>
                <a:cs typeface="+mj-cs"/>
              </a:rPr>
              <a:t> </a:t>
            </a:r>
            <a:r>
              <a:rPr lang="en-US" sz="2000" b="1" dirty="0" smtClean="0">
                <a:solidFill>
                  <a:schemeClr val="bg1">
                    <a:lumMod val="85000"/>
                  </a:schemeClr>
                </a:solidFill>
                <a:cs typeface="+mj-cs"/>
              </a:rPr>
              <a:t>500</a:t>
            </a:r>
            <a:r>
              <a:rPr lang="fa-IR" sz="2000" b="1" dirty="0" smtClean="0">
                <a:solidFill>
                  <a:schemeClr val="bg1">
                    <a:lumMod val="85000"/>
                  </a:schemeClr>
                </a:solidFill>
                <a:cs typeface="+mj-cs"/>
              </a:rPr>
              <a:t>سال</a:t>
            </a:r>
          </a:p>
          <a:p>
            <a:pPr algn="r" rtl="1"/>
            <a:endParaRPr lang="fa-IR" sz="2000" b="1" dirty="0" smtClean="0">
              <a:solidFill>
                <a:schemeClr val="bg1">
                  <a:lumMod val="85000"/>
                </a:schemeClr>
              </a:solidFill>
              <a:cs typeface="+mj-cs"/>
            </a:endParaRPr>
          </a:p>
          <a:p>
            <a:pPr algn="r" rtl="1"/>
            <a:r>
              <a:rPr lang="fa-IR" sz="2000" b="1" dirty="0" smtClean="0">
                <a:solidFill>
                  <a:schemeClr val="bg1">
                    <a:lumMod val="85000"/>
                  </a:schemeClr>
                </a:solidFill>
                <a:cs typeface="+mj-cs"/>
              </a:rPr>
              <a:t>ویژگی های قلعه، نماد، شعار، پدر خاندان، مادر خاندان و قدمت بعد از مقدار دهی غیر قابل تغییرند و فقط میتوان آنهارا خواند و باید همزمان یا بعد از ساختن شی مقدار دهی شوند. تنها دنریس تارگریان 3 اژدها دارد.</a:t>
            </a:r>
            <a:endParaRPr lang="fa-IR" sz="2000" b="1" dirty="0">
              <a:solidFill>
                <a:schemeClr val="bg1">
                  <a:lumMod val="85000"/>
                </a:schemeClr>
              </a:solidFill>
              <a:cs typeface="+mj-cs"/>
            </a:endParaRPr>
          </a:p>
          <a:p>
            <a:pPr algn="r" rtl="1"/>
            <a:endParaRPr lang="fa-IR" sz="2000" b="1" dirty="0" smtClean="0">
              <a:solidFill>
                <a:schemeClr val="bg1">
                  <a:lumMod val="85000"/>
                </a:schemeClr>
              </a:solidFill>
              <a:cs typeface="+mj-cs"/>
            </a:endParaRPr>
          </a:p>
        </p:txBody>
      </p:sp>
    </p:spTree>
    <p:extLst>
      <p:ext uri="{BB962C8B-B14F-4D97-AF65-F5344CB8AC3E}">
        <p14:creationId xmlns:p14="http://schemas.microsoft.com/office/powerpoint/2010/main" val="14712264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74388" y="548640"/>
            <a:ext cx="9312812" cy="4770537"/>
          </a:xfrm>
          <a:prstGeom prst="rect">
            <a:avLst/>
          </a:prstGeom>
          <a:noFill/>
        </p:spPr>
        <p:txBody>
          <a:bodyPr wrap="square" rtlCol="0">
            <a:spAutoFit/>
          </a:bodyPr>
          <a:lstStyle/>
          <a:p>
            <a:pPr algn="r" rtl="1"/>
            <a:r>
              <a:rPr lang="fa-IR" sz="2200" b="1" dirty="0" smtClean="0">
                <a:solidFill>
                  <a:schemeClr val="bg1"/>
                </a:solidFill>
                <a:latin typeface="Times New Roman" panose="02020603050405020304" pitchFamily="18" charset="0"/>
                <a:cs typeface="Times New Roman" panose="02020603050405020304" pitchFamily="18" charset="0"/>
              </a:rPr>
              <a:t>رفتار ها :</a:t>
            </a:r>
            <a:endParaRPr lang="fa-IR" sz="2000" b="1" dirty="0" smtClean="0">
              <a:solidFill>
                <a:schemeClr val="bg1"/>
              </a:solidFill>
              <a:latin typeface="Times New Roman" panose="02020603050405020304" pitchFamily="18" charset="0"/>
              <a:cs typeface="Times New Roman" panose="02020603050405020304" pitchFamily="18" charset="0"/>
            </a:endParaRPr>
          </a:p>
          <a:p>
            <a:pPr algn="r" rtl="1"/>
            <a:endParaRPr lang="fa-IR" sz="2200" b="1" dirty="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متحدان خود را اضاف یا حذف کند </a:t>
            </a:r>
            <a:endParaRPr lang="fa-IR" sz="2000" b="1" dirty="0" smtClean="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نیروی نظامی برای خاندان های دیگر </a:t>
            </a:r>
            <a:r>
              <a:rPr lang="fa-IR" sz="2000" b="1" dirty="0" smtClean="0">
                <a:solidFill>
                  <a:schemeClr val="bg1"/>
                </a:solidFill>
              </a:rPr>
              <a:t>بفرستد که به تعداد مشخص نیرو میسازد و به خاندان دیگر میدهد.</a:t>
            </a:r>
          </a:p>
          <a:p>
            <a:pPr marL="342900" indent="-342900" algn="r" rtl="1">
              <a:buFontTx/>
              <a:buChar char="-"/>
            </a:pPr>
            <a:r>
              <a:rPr lang="fa-IR" sz="2000" b="1" dirty="0" smtClean="0">
                <a:solidFill>
                  <a:schemeClr val="bg1"/>
                </a:solidFill>
              </a:rPr>
              <a:t>میتواند </a:t>
            </a:r>
            <a:r>
              <a:rPr lang="fa-IR" sz="2000" b="1" dirty="0">
                <a:solidFill>
                  <a:schemeClr val="bg1"/>
                </a:solidFill>
              </a:rPr>
              <a:t>تجارت </a:t>
            </a:r>
            <a:r>
              <a:rPr lang="fa-IR" sz="2000" b="1" dirty="0" smtClean="0">
                <a:solidFill>
                  <a:schemeClr val="bg1"/>
                </a:solidFill>
              </a:rPr>
              <a:t>کند که نام کالا و تعداد را میگیرد و اگر تعداد درخواستی کمتر مساوی تعداد موجود در انبار بود آن تعداد کالا را میدهد و تعداد انبار را کم میکند و بالعکس اگر کالایی امد به موجودی انبار اضاف میکند. (ارسال و دریافت کالا)</a:t>
            </a:r>
            <a:endParaRPr lang="fa-IR" sz="2000" b="1" dirty="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جنگ </a:t>
            </a:r>
            <a:r>
              <a:rPr lang="fa-IR" sz="2000" b="1" dirty="0" smtClean="0">
                <a:solidFill>
                  <a:schemeClr val="bg1"/>
                </a:solidFill>
              </a:rPr>
              <a:t>کند که خاندان را میگیرد و یک تعداد تصادفی سرباز تولید میشود و با نیرو های ان خاندان به جنگ میرود و اگر تعداد سربازانش کمتر از خاندان مقابل بود شکست میخورد ، مساوی بود صلح میکنند و اگر بیشتر بود پیروز میشود و انبار آن خاندان را خالی میکند. اگر از اژدها در جنگ ها استفاده شوند صد در صد پیروز میشویم.</a:t>
            </a:r>
          </a:p>
          <a:p>
            <a:pPr marL="342900" indent="-342900" algn="r" rtl="1">
              <a:buFontTx/>
              <a:buChar char="-"/>
            </a:pPr>
            <a:r>
              <a:rPr lang="fa-IR" sz="2000" b="1" dirty="0" smtClean="0">
                <a:solidFill>
                  <a:schemeClr val="bg1"/>
                </a:solidFill>
                <a:latin typeface="Times New Roman" panose="02020603050405020304" pitchFamily="18" charset="0"/>
                <a:cs typeface="Times New Roman" panose="02020603050405020304" pitchFamily="18" charset="0"/>
              </a:rPr>
              <a:t>تنها یکبار 3 اژدها میتوانند ساخته شوند و دیگر اجازه ی ساخت اژدها نداریم.</a:t>
            </a:r>
          </a:p>
          <a:p>
            <a:pPr marL="342900" indent="-342900" algn="r" rtl="1">
              <a:buFontTx/>
              <a:buChar char="-"/>
            </a:pPr>
            <a:endParaRPr lang="fa-IR" sz="2000" b="1" dirty="0" smtClean="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endParaRPr 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8075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478423"/>
          </a:xfrm>
          <a:prstGeom prst="rect">
            <a:avLst/>
          </a:prstGeom>
          <a:noFill/>
        </p:spPr>
        <p:txBody>
          <a:bodyPr wrap="square" rtlCol="0">
            <a:spAutoFit/>
          </a:bodyPr>
          <a:lstStyle/>
          <a:p>
            <a:pPr algn="r" rtl="1"/>
            <a:r>
              <a:rPr lang="fa-IR" sz="2400" b="1" dirty="0" smtClean="0">
                <a:solidFill>
                  <a:schemeClr val="bg1"/>
                </a:solidFill>
              </a:rPr>
              <a:t>قلعه میرین</a:t>
            </a:r>
          </a:p>
          <a:p>
            <a:pPr algn="r" rtl="1"/>
            <a:endParaRPr lang="fa-IR" sz="2400" b="1" dirty="0">
              <a:solidFill>
                <a:schemeClr val="bg1"/>
              </a:solidFill>
            </a:endParaRPr>
          </a:p>
          <a:p>
            <a:pPr algn="r" rtl="1"/>
            <a:r>
              <a:rPr lang="fa-IR" sz="2200" b="1" dirty="0" smtClean="0">
                <a:solidFill>
                  <a:schemeClr val="bg1"/>
                </a:solidFill>
              </a:rPr>
              <a:t>ویژگی ها :</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میرین واقع در خلیج اژدهایان  این ساختار را دارد</a:t>
            </a:r>
          </a:p>
          <a:p>
            <a:pPr algn="r" rtl="1"/>
            <a:r>
              <a:rPr lang="fa-IR" sz="2000" b="1" dirty="0" smtClean="0">
                <a:solidFill>
                  <a:schemeClr val="bg1"/>
                </a:solidFill>
              </a:rPr>
              <a:t> </a:t>
            </a:r>
          </a:p>
          <a:p>
            <a:pPr marL="342900" indent="-342900" algn="r" rtl="1">
              <a:buFontTx/>
              <a:buChar char="-"/>
            </a:pPr>
            <a:r>
              <a:rPr lang="fa-IR" sz="2000" b="1" dirty="0" smtClean="0">
                <a:solidFill>
                  <a:schemeClr val="bg1"/>
                </a:solidFill>
              </a:rPr>
              <a:t>سرباز خانه که محل قرار گیری سرباز هاست.</a:t>
            </a:r>
          </a:p>
          <a:p>
            <a:pPr marL="342900" indent="-342900" algn="r" rtl="1">
              <a:buFontTx/>
              <a:buChar char="-"/>
            </a:pPr>
            <a:r>
              <a:rPr lang="fa-IR" sz="2000" b="1" dirty="0" smtClean="0">
                <a:solidFill>
                  <a:schemeClr val="bg1"/>
                </a:solidFill>
              </a:rPr>
              <a:t>انبار که کالا ها در آن قرار دارند.</a:t>
            </a:r>
          </a:p>
          <a:p>
            <a:pPr marL="342900" indent="-342900" algn="r" rtl="1">
              <a:buFontTx/>
              <a:buChar char="-"/>
            </a:pPr>
            <a:r>
              <a:rPr lang="fa-IR" sz="2000" b="1" dirty="0" smtClean="0">
                <a:solidFill>
                  <a:schemeClr val="bg1"/>
                </a:solidFill>
              </a:rPr>
              <a:t>محل نگهداری اژدهایان</a:t>
            </a:r>
          </a:p>
          <a:p>
            <a:pPr marL="342900" indent="-342900" algn="r" rtl="1">
              <a:buFontTx/>
              <a:buChar char="-"/>
            </a:pPr>
            <a:r>
              <a:rPr lang="fa-IR" sz="2000" b="1" dirty="0" smtClean="0">
                <a:solidFill>
                  <a:schemeClr val="bg1"/>
                </a:solidFill>
              </a:rPr>
              <a:t>محل نگهداری اسب ها</a:t>
            </a:r>
          </a:p>
          <a:p>
            <a:pPr marL="342900" indent="-342900" algn="r" rtl="1">
              <a:buFontTx/>
              <a:buChar char="-"/>
            </a:pPr>
            <a:r>
              <a:rPr lang="fa-IR" sz="2000" b="1" dirty="0" smtClean="0">
                <a:solidFill>
                  <a:schemeClr val="bg1"/>
                </a:solidFill>
              </a:rPr>
              <a:t>مکان </a:t>
            </a:r>
            <a:r>
              <a:rPr lang="fa-IR" sz="2000" b="1" dirty="0">
                <a:solidFill>
                  <a:schemeClr val="bg1"/>
                </a:solidFill>
              </a:rPr>
              <a:t>: </a:t>
            </a:r>
            <a:r>
              <a:rPr lang="fa-IR" sz="2000" b="1" dirty="0" smtClean="0">
                <a:solidFill>
                  <a:schemeClr val="bg1"/>
                </a:solidFill>
              </a:rPr>
              <a:t>اسوس</a:t>
            </a:r>
          </a:p>
          <a:p>
            <a:pPr marL="342900" indent="-342900" algn="r" rtl="1">
              <a:buFontTx/>
              <a:buChar char="-"/>
            </a:pPr>
            <a:r>
              <a:rPr lang="fa-IR" sz="2000" b="1" dirty="0" smtClean="0">
                <a:solidFill>
                  <a:schemeClr val="bg1"/>
                </a:solidFill>
              </a:rPr>
              <a:t>خاندان</a:t>
            </a:r>
          </a:p>
          <a:p>
            <a:pPr marL="342900" indent="-342900" algn="r" rtl="1">
              <a:buFontTx/>
              <a:buChar char="-"/>
            </a:pPr>
            <a:r>
              <a:rPr lang="fa-IR" sz="2000" b="1" dirty="0" smtClean="0">
                <a:solidFill>
                  <a:schemeClr val="bg1"/>
                </a:solidFill>
              </a:rPr>
              <a:t>تعداد جمعیت کل که شامل سرباز ها و افراد خاندان است</a:t>
            </a:r>
            <a:r>
              <a:rPr lang="fa-IR" sz="2000" b="1" dirty="0">
                <a:solidFill>
                  <a:schemeClr val="bg1"/>
                </a:solidFill>
              </a:rPr>
              <a:t> </a:t>
            </a:r>
            <a:r>
              <a:rPr lang="fa-IR" sz="2000" b="1" dirty="0" smtClean="0">
                <a:solidFill>
                  <a:schemeClr val="bg1"/>
                </a:solidFill>
              </a:rPr>
              <a:t>که با زاد ولد و مرگ و میر تغییر میکند.</a:t>
            </a:r>
          </a:p>
          <a:p>
            <a:pPr marL="342900" indent="-342900" algn="r" rtl="1">
              <a:buFontTx/>
              <a:buChar char="-"/>
            </a:pPr>
            <a:r>
              <a:rPr lang="fa-IR" sz="2000" b="1" dirty="0" smtClean="0">
                <a:solidFill>
                  <a:schemeClr val="bg1"/>
                </a:solidFill>
              </a:rPr>
              <a:t>وضعیت (درباره </a:t>
            </a:r>
            <a:r>
              <a:rPr lang="en-US" sz="2000" b="1" dirty="0" smtClean="0">
                <a:solidFill>
                  <a:schemeClr val="bg1"/>
                </a:solidFill>
              </a:rPr>
              <a:t>ENUM </a:t>
            </a:r>
            <a:r>
              <a:rPr lang="fa-IR" sz="2000" b="1" dirty="0">
                <a:solidFill>
                  <a:schemeClr val="bg1"/>
                </a:solidFill>
              </a:rPr>
              <a:t> </a:t>
            </a:r>
            <a:r>
              <a:rPr lang="fa-IR" sz="2000" b="1" dirty="0" smtClean="0">
                <a:solidFill>
                  <a:schemeClr val="bg1"/>
                </a:solidFill>
              </a:rPr>
              <a:t>جستجو کنید)</a:t>
            </a:r>
          </a:p>
          <a:p>
            <a:pPr marL="342900" indent="-342900" algn="r" rtl="1">
              <a:buFontTx/>
              <a:buChar char="-"/>
            </a:pPr>
            <a:endParaRPr lang="fa-IR" sz="2000" b="1" dirty="0">
              <a:solidFill>
                <a:schemeClr val="bg1"/>
              </a:solidFill>
            </a:endParaRPr>
          </a:p>
          <a:p>
            <a:pPr algn="r" rtl="1"/>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1589745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386090"/>
          </a:xfrm>
          <a:prstGeom prst="rect">
            <a:avLst/>
          </a:prstGeom>
          <a:noFill/>
        </p:spPr>
        <p:txBody>
          <a:bodyPr wrap="square" rtlCol="0">
            <a:spAutoFit/>
          </a:bodyPr>
          <a:lstStyle/>
          <a:p>
            <a:pPr algn="r" rtl="1"/>
            <a:r>
              <a:rPr lang="fa-IR" sz="2400" b="1" dirty="0" smtClean="0">
                <a:solidFill>
                  <a:schemeClr val="bg1"/>
                </a:solidFill>
              </a:rPr>
              <a:t>رفتار ها</a:t>
            </a:r>
            <a:r>
              <a:rPr lang="fa-IR" sz="2200" b="1" dirty="0" smtClean="0">
                <a:solidFill>
                  <a:schemeClr val="bg1"/>
                </a:solidFill>
              </a:rPr>
              <a:t>:</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رفتار های قلعه میرین به شرح زیر است</a:t>
            </a:r>
          </a:p>
          <a:p>
            <a:pPr marL="342900" indent="-342900" algn="r" rtl="1">
              <a:buFontTx/>
              <a:buChar char="-"/>
            </a:pPr>
            <a:r>
              <a:rPr lang="fa-IR" sz="2000" b="1" dirty="0" smtClean="0">
                <a:solidFill>
                  <a:schemeClr val="bg1"/>
                </a:solidFill>
              </a:rPr>
              <a:t>تولید یا حذف سرباز به تعداد درخواست شده</a:t>
            </a:r>
          </a:p>
          <a:p>
            <a:pPr marL="342900" indent="-342900" algn="r" rtl="1">
              <a:buFontTx/>
              <a:buChar char="-"/>
            </a:pPr>
            <a:r>
              <a:rPr lang="fa-IR" sz="2000" b="1" dirty="0" smtClean="0">
                <a:solidFill>
                  <a:schemeClr val="bg1"/>
                </a:solidFill>
              </a:rPr>
              <a:t>تولید یا حذف سرباز به تعداد تصادفی</a:t>
            </a:r>
          </a:p>
          <a:p>
            <a:pPr marL="342900" indent="-342900" algn="r" rtl="1">
              <a:buFontTx/>
              <a:buChar char="-"/>
            </a:pPr>
            <a:r>
              <a:rPr lang="fa-IR" sz="2000" b="1" dirty="0" smtClean="0">
                <a:solidFill>
                  <a:schemeClr val="bg1"/>
                </a:solidFill>
              </a:rPr>
              <a:t>تولید یا حذف سرباز با تعداد و وظیفه درخواست شده</a:t>
            </a:r>
          </a:p>
          <a:p>
            <a:pPr marL="342900" indent="-342900" algn="r" rtl="1">
              <a:buFontTx/>
              <a:buChar char="-"/>
            </a:pPr>
            <a:r>
              <a:rPr lang="fa-IR" sz="2000" b="1" dirty="0" smtClean="0">
                <a:solidFill>
                  <a:schemeClr val="bg1"/>
                </a:solidFill>
              </a:rPr>
              <a:t>تولید یا حذف سرباز با تعداد تصادفی و وظیفه درخواست شده</a:t>
            </a:r>
          </a:p>
          <a:p>
            <a:pPr marL="342900" indent="-342900" algn="r" rtl="1">
              <a:buFontTx/>
              <a:buChar char="-"/>
            </a:pPr>
            <a:r>
              <a:rPr lang="fa-IR" sz="2000" b="1" dirty="0" smtClean="0">
                <a:solidFill>
                  <a:schemeClr val="bg1"/>
                </a:solidFill>
              </a:rPr>
              <a:t>تولید یا حذف کالا با تعداد تصادفی</a:t>
            </a:r>
          </a:p>
          <a:p>
            <a:pPr marL="342900" indent="-342900" algn="r" rtl="1">
              <a:buFontTx/>
              <a:buChar char="-"/>
            </a:pPr>
            <a:r>
              <a:rPr lang="fa-IR" sz="2000" b="1" dirty="0" smtClean="0">
                <a:solidFill>
                  <a:schemeClr val="bg1"/>
                </a:solidFill>
              </a:rPr>
              <a:t>تربیت یا حذف اسب به تعداد درخواستی</a:t>
            </a:r>
          </a:p>
          <a:p>
            <a:pPr marL="342900" indent="-342900" algn="r" rtl="1">
              <a:buFontTx/>
              <a:buChar char="-"/>
            </a:pPr>
            <a:r>
              <a:rPr lang="fa-IR" sz="2000" b="1" dirty="0" smtClean="0">
                <a:solidFill>
                  <a:schemeClr val="bg1"/>
                </a:solidFill>
              </a:rPr>
              <a:t>تنظیم یکی از سه وضعیت آزاد،تصرف شده،در حال جنگ</a:t>
            </a:r>
          </a:p>
          <a:p>
            <a:pPr marL="342900" indent="-342900" algn="r" rtl="1">
              <a:buFontTx/>
              <a:buChar char="-"/>
            </a:pPr>
            <a:r>
              <a:rPr lang="fa-IR" sz="2000" b="1" dirty="0" smtClean="0">
                <a:solidFill>
                  <a:schemeClr val="bg1"/>
                </a:solidFill>
              </a:rPr>
              <a:t>ساخت کشتی و افزایش تعداد کشتی های ناوگان</a:t>
            </a:r>
          </a:p>
          <a:p>
            <a:pPr marL="342900" indent="-342900" algn="r" rtl="1">
              <a:buFontTx/>
              <a:buChar char="-"/>
            </a:pPr>
            <a:r>
              <a:rPr lang="fa-IR" sz="2000" b="1" dirty="0" smtClean="0">
                <a:solidFill>
                  <a:schemeClr val="bg1"/>
                </a:solidFill>
              </a:rPr>
              <a:t>رها کردن اژدهایان در جنگ ها</a:t>
            </a:r>
          </a:p>
          <a:p>
            <a:pPr marL="342900" indent="-342900" algn="r" rtl="1">
              <a:buFontTx/>
              <a:buChar char="-"/>
            </a:pPr>
            <a:r>
              <a:rPr lang="fa-IR" sz="2000" b="1" dirty="0" smtClean="0">
                <a:solidFill>
                  <a:schemeClr val="bg1"/>
                </a:solidFill>
              </a:rPr>
              <a:t>غذا دادن به اژدهایان و در نهایت 50 تا افزایش قدرت اژدهایان اسیب دیده در جنگ</a:t>
            </a:r>
          </a:p>
          <a:p>
            <a:pPr algn="r" rtl="1"/>
            <a:endParaRPr lang="fa-IR" sz="2000" b="1" dirty="0" smtClean="0">
              <a:solidFill>
                <a:schemeClr val="bg1"/>
              </a:solidFill>
            </a:endParaRP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21372522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ounded Rectangle 2"/>
          <p:cNvSpPr/>
          <p:nvPr/>
        </p:nvSpPr>
        <p:spPr>
          <a:xfrm>
            <a:off x="996287" y="1815152"/>
            <a:ext cx="3016155" cy="124194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5400" dirty="0" smtClean="0">
                <a:solidFill>
                  <a:schemeClr val="accent1">
                    <a:lumMod val="60000"/>
                    <a:lumOff val="40000"/>
                  </a:schemeClr>
                </a:solidFill>
              </a:rPr>
              <a:t>وایت واکرز</a:t>
            </a:r>
            <a:endParaRPr lang="en-US" sz="5400" dirty="0">
              <a:solidFill>
                <a:schemeClr val="accent1">
                  <a:lumMod val="60000"/>
                  <a:lumOff val="40000"/>
                </a:schemeClr>
              </a:solidFill>
            </a:endParaRPr>
          </a:p>
        </p:txBody>
      </p:sp>
    </p:spTree>
    <p:extLst>
      <p:ext uri="{BB962C8B-B14F-4D97-AF65-F5344CB8AC3E}">
        <p14:creationId xmlns:p14="http://schemas.microsoft.com/office/powerpoint/2010/main" val="23273112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25085" y="1166842"/>
            <a:ext cx="4726744" cy="4524315"/>
          </a:xfrm>
          <a:prstGeom prst="rect">
            <a:avLst/>
          </a:prstGeom>
          <a:noFill/>
        </p:spPr>
        <p:txBody>
          <a:bodyPr wrap="square" rtlCol="0">
            <a:spAutoFit/>
          </a:bodyPr>
          <a:lstStyle/>
          <a:p>
            <a:pPr algn="just" rtl="1"/>
            <a:r>
              <a:rPr lang="fa-IR" sz="2400" dirty="0" smtClean="0"/>
              <a:t>در داستان بازی تاج و تخت چندین خاندان وجود دارد که هر خاندان قلعه (شهر) مخصوص به خود را دارد.هر خاندان تعدادی عضو سرشناس دارد که باید همه ی این ها طراحی شوند.</a:t>
            </a:r>
          </a:p>
          <a:p>
            <a:pPr algn="just" rtl="1"/>
            <a:r>
              <a:rPr lang="fa-IR" sz="2400" dirty="0" smtClean="0"/>
              <a:t>تمامی نبرد ها و موجودات افسانه ای باید مطابق با داستان شبیه سازی شوند. تمامی خاندان ها،قلعه ها،افراد،موجودات افسانه ای در دسته خود تعدادی ویژگی مشترک دارند و باقی ویژگی ها غیر مشترک هست و شما باید این ویژگی ها را شناسایی و تدابیر لازم را بکار برید.</a:t>
            </a:r>
            <a:endParaRPr lang="en-US" sz="2400" dirty="0"/>
          </a:p>
        </p:txBody>
      </p:sp>
    </p:spTree>
    <p:extLst>
      <p:ext uri="{BB962C8B-B14F-4D97-AF65-F5344CB8AC3E}">
        <p14:creationId xmlns:p14="http://schemas.microsoft.com/office/powerpoint/2010/main" val="13917375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94031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4667533" y="281355"/>
            <a:ext cx="7261869" cy="5447645"/>
          </a:xfrm>
          <a:prstGeom prst="rect">
            <a:avLst/>
          </a:prstGeom>
          <a:noFill/>
        </p:spPr>
        <p:txBody>
          <a:bodyPr wrap="square" rtlCol="0">
            <a:spAutoFit/>
          </a:bodyPr>
          <a:lstStyle/>
          <a:p>
            <a:pPr algn="r" rtl="1"/>
            <a:r>
              <a:rPr lang="fa-IR" sz="2400" b="1" dirty="0" smtClean="0">
                <a:solidFill>
                  <a:schemeClr val="bg1"/>
                </a:solidFill>
                <a:cs typeface="+mj-cs"/>
              </a:rPr>
              <a:t>وایت واکرز ها</a:t>
            </a:r>
            <a:endParaRPr lang="fa-IR" sz="2400" b="1" dirty="0" smtClean="0">
              <a:solidFill>
                <a:schemeClr val="bg1"/>
              </a:solidFill>
              <a:cs typeface="+mj-cs"/>
            </a:endParaRPr>
          </a:p>
          <a:p>
            <a:pPr algn="r" rtl="1"/>
            <a:endParaRPr lang="fa-IR" sz="2000" b="1" dirty="0">
              <a:solidFill>
                <a:schemeClr val="bg1"/>
              </a:solidFill>
              <a:cs typeface="+mj-cs"/>
            </a:endParaRPr>
          </a:p>
          <a:p>
            <a:pPr algn="r" rtl="1"/>
            <a:r>
              <a:rPr lang="fa-IR" sz="2000" b="1" dirty="0" smtClean="0">
                <a:solidFill>
                  <a:schemeClr val="bg1"/>
                </a:solidFill>
                <a:cs typeface="+mj-cs"/>
              </a:rPr>
              <a:t>این بخش نمره اضاف دارد.</a:t>
            </a:r>
          </a:p>
          <a:p>
            <a:pPr algn="r" rtl="1"/>
            <a:endParaRPr lang="fa-IR" sz="2000" b="1" dirty="0">
              <a:solidFill>
                <a:schemeClr val="bg1"/>
              </a:solidFill>
              <a:cs typeface="+mj-cs"/>
            </a:endParaRPr>
          </a:p>
          <a:p>
            <a:pPr algn="r" rtl="1"/>
            <a:r>
              <a:rPr lang="fa-IR" sz="2200" b="1" dirty="0" smtClean="0">
                <a:solidFill>
                  <a:schemeClr val="bg1"/>
                </a:solidFill>
                <a:cs typeface="+mj-cs"/>
              </a:rPr>
              <a:t>ویژگی ها :</a:t>
            </a:r>
          </a:p>
          <a:p>
            <a:pPr algn="r" rtl="1"/>
            <a:endParaRPr lang="fa-IR" sz="2200" b="1" dirty="0">
              <a:solidFill>
                <a:schemeClr val="bg1"/>
              </a:solidFill>
              <a:cs typeface="+mj-cs"/>
            </a:endParaRPr>
          </a:p>
          <a:p>
            <a:pPr algn="r" rtl="1"/>
            <a:r>
              <a:rPr lang="fa-IR" sz="2000" b="1" dirty="0" smtClean="0">
                <a:solidFill>
                  <a:schemeClr val="bg1"/>
                </a:solidFill>
                <a:cs typeface="+mj-cs"/>
              </a:rPr>
              <a:t>وایت واکرز ها موجوداتی هستند که بیش از 8000 سال پیش توسط فرزندان جنگل برای محافظت از خود در مقابل حمله انسان های اولیه بوسیله ی جادوی سیاه ساخته شدند.</a:t>
            </a:r>
            <a:br>
              <a:rPr lang="fa-IR" sz="2000" b="1" dirty="0" smtClean="0">
                <a:solidFill>
                  <a:schemeClr val="bg1"/>
                </a:solidFill>
                <a:cs typeface="+mj-cs"/>
              </a:rPr>
            </a:br>
            <a:r>
              <a:rPr lang="fa-IR" sz="2000" b="1" dirty="0" smtClean="0">
                <a:solidFill>
                  <a:schemeClr val="bg1"/>
                </a:solidFill>
                <a:cs typeface="+mj-cs"/>
              </a:rPr>
              <a:t>هیچ سلاح و آتشی توان غلبه بر آن ها را ندارد و تنها بوسیله شیشه ی اژدها یا سلاحی با استیل والریایی نابود میشوند.</a:t>
            </a:r>
          </a:p>
          <a:p>
            <a:pPr algn="r" rtl="1"/>
            <a:endParaRPr lang="fa-IR" sz="2000" b="1" dirty="0">
              <a:solidFill>
                <a:schemeClr val="bg1"/>
              </a:solidFill>
              <a:cs typeface="+mj-cs"/>
            </a:endParaRPr>
          </a:p>
          <a:p>
            <a:pPr algn="r" rtl="1"/>
            <a:r>
              <a:rPr lang="fa-IR" sz="2000" b="1" dirty="0" smtClean="0">
                <a:solidFill>
                  <a:schemeClr val="bg1"/>
                </a:solidFill>
                <a:cs typeface="+mj-cs"/>
              </a:rPr>
              <a:t>مکان : وستروس ، سرزمین یخ زده</a:t>
            </a:r>
          </a:p>
          <a:p>
            <a:pPr algn="r" rtl="1"/>
            <a:r>
              <a:rPr lang="fa-IR" sz="2000" b="1" dirty="0" smtClean="0">
                <a:solidFill>
                  <a:schemeClr val="bg1"/>
                </a:solidFill>
                <a:cs typeface="+mj-cs"/>
              </a:rPr>
              <a:t>فرمانروا : پادشاه شب</a:t>
            </a:r>
          </a:p>
          <a:p>
            <a:pPr algn="r" rtl="1"/>
            <a:endParaRPr lang="fa-IR" sz="2000" b="1" dirty="0" smtClean="0">
              <a:solidFill>
                <a:schemeClr val="bg1"/>
              </a:solidFill>
              <a:cs typeface="+mj-cs"/>
            </a:endParaRPr>
          </a:p>
          <a:p>
            <a:pPr algn="r" rtl="1"/>
            <a:r>
              <a:rPr lang="fa-IR" sz="2000" b="1" dirty="0" smtClean="0">
                <a:solidFill>
                  <a:schemeClr val="bg1"/>
                </a:solidFill>
                <a:cs typeface="+mj-cs"/>
              </a:rPr>
              <a:t>آن ها در مبارزه و جنگ ها بعد از کشتن سربازان آن ها را جز سربازان خود میکنند.</a:t>
            </a:r>
          </a:p>
          <a:p>
            <a:pPr algn="r" rtl="1"/>
            <a:endParaRPr lang="fa-IR" sz="2000" b="1" dirty="0" smtClean="0">
              <a:solidFill>
                <a:schemeClr val="bg1"/>
              </a:solidFill>
              <a:cs typeface="+mj-cs"/>
            </a:endParaRPr>
          </a:p>
        </p:txBody>
      </p:sp>
    </p:spTree>
    <p:extLst>
      <p:ext uri="{BB962C8B-B14F-4D97-AF65-F5344CB8AC3E}">
        <p14:creationId xmlns:p14="http://schemas.microsoft.com/office/powerpoint/2010/main" val="3182249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4667533" y="281355"/>
            <a:ext cx="7261869" cy="5847755"/>
          </a:xfrm>
          <a:prstGeom prst="rect">
            <a:avLst/>
          </a:prstGeom>
          <a:noFill/>
        </p:spPr>
        <p:txBody>
          <a:bodyPr wrap="square" rtlCol="0">
            <a:spAutoFit/>
          </a:bodyPr>
          <a:lstStyle/>
          <a:p>
            <a:pPr algn="r" rtl="1"/>
            <a:r>
              <a:rPr lang="fa-IR" sz="2400" b="1" dirty="0" smtClean="0">
                <a:solidFill>
                  <a:schemeClr val="bg1"/>
                </a:solidFill>
                <a:cs typeface="+mj-cs"/>
              </a:rPr>
              <a:t>وایت واکرز ها</a:t>
            </a:r>
            <a:endParaRPr lang="fa-IR" sz="2400" b="1" dirty="0" smtClean="0">
              <a:solidFill>
                <a:schemeClr val="bg1"/>
              </a:solidFill>
              <a:cs typeface="+mj-cs"/>
            </a:endParaRPr>
          </a:p>
          <a:p>
            <a:pPr algn="r" rtl="1"/>
            <a:endParaRPr lang="fa-IR" sz="2200" b="1" dirty="0">
              <a:solidFill>
                <a:schemeClr val="bg1"/>
              </a:solidFill>
              <a:cs typeface="+mj-cs"/>
            </a:endParaRPr>
          </a:p>
          <a:p>
            <a:pPr algn="r" rtl="1"/>
            <a:r>
              <a:rPr lang="fa-IR" sz="2200" b="1" dirty="0" smtClean="0">
                <a:solidFill>
                  <a:schemeClr val="bg1"/>
                </a:solidFill>
                <a:cs typeface="+mj-cs"/>
              </a:rPr>
              <a:t>جنگی را شبیه سازی کنید که چند خاندان با هم به وایت واکرز ها حمله میکنند</a:t>
            </a:r>
          </a:p>
          <a:p>
            <a:pPr algn="r" rtl="1"/>
            <a:r>
              <a:rPr lang="fa-IR" sz="2200" b="1" dirty="0" smtClean="0">
                <a:solidFill>
                  <a:schemeClr val="bg1"/>
                </a:solidFill>
                <a:cs typeface="+mj-cs"/>
              </a:rPr>
              <a:t>و تعداد شمشیر های والریایی هم باید تعیین شوند.(مثلا از 8 هزار سرباز تنها 3 هزار نفر شمشیر والریایی دارند. تعداد شمشیر و سربازان دلخواه است)</a:t>
            </a:r>
          </a:p>
          <a:p>
            <a:pPr algn="r" rtl="1"/>
            <a:endParaRPr lang="fa-IR" sz="2200" b="1" dirty="0">
              <a:solidFill>
                <a:schemeClr val="bg1"/>
              </a:solidFill>
              <a:cs typeface="+mj-cs"/>
            </a:endParaRPr>
          </a:p>
          <a:p>
            <a:pPr algn="r" rtl="1"/>
            <a:r>
              <a:rPr lang="fa-IR" sz="2200" b="1" dirty="0" smtClean="0">
                <a:solidFill>
                  <a:schemeClr val="bg1"/>
                </a:solidFill>
                <a:cs typeface="+mj-cs"/>
              </a:rPr>
              <a:t>به تعداد شمشیر های والریایی وایت واکرز ها کشته میشوند.</a:t>
            </a:r>
          </a:p>
          <a:p>
            <a:pPr algn="r" rtl="1"/>
            <a:r>
              <a:rPr lang="fa-IR" sz="2200" b="1" dirty="0" smtClean="0">
                <a:solidFill>
                  <a:schemeClr val="bg1"/>
                </a:solidFill>
                <a:cs typeface="+mj-cs"/>
              </a:rPr>
              <a:t>وایت واکرز های باقی مانده نصف سربازانی که شمشیر والریایی ندارند را از آن خود میکنند.</a:t>
            </a:r>
          </a:p>
          <a:p>
            <a:pPr algn="r" rtl="1"/>
            <a:r>
              <a:rPr lang="fa-IR" sz="2200" b="1" dirty="0" smtClean="0">
                <a:solidFill>
                  <a:schemeClr val="bg1"/>
                </a:solidFill>
                <a:cs typeface="+mj-cs"/>
              </a:rPr>
              <a:t>اژدهایان و گرگ ها میتوانند با حیوان وایت واکرز ها یعنی عنکبوت های غول پیکر مبارزه کنند. عنکبوت ها یا میمیرند یا سالم میمانند. زخمی نمیشوند!</a:t>
            </a:r>
          </a:p>
          <a:p>
            <a:pPr algn="r" rtl="1"/>
            <a:r>
              <a:rPr lang="fa-IR" sz="2200" b="1" dirty="0" smtClean="0">
                <a:solidFill>
                  <a:schemeClr val="bg1"/>
                </a:solidFill>
                <a:cs typeface="+mj-cs"/>
              </a:rPr>
              <a:t>هر 2 گرگ میتواند یک عنکبوت را از بین ببرد و هر اژدها 10 عنکبوت را حریف میشود.به ازای هر 5 عنکبوت یک گرگ کشته و دو گرگ زخمی میشوند که 50 تا از قدرتشان کم میشود.به ازای هر 10 عنکبوت یک اژدها زخمی میشود ولی نمیتوان کشته شود.هرگاه قدرت اژدهایان از 350 به کمتر از 50 رسید انها فرار میکنند.جزییات به عهده خودتان است.</a:t>
            </a:r>
            <a:r>
              <a:rPr lang="en-US" sz="2200" b="1" dirty="0" smtClean="0">
                <a:solidFill>
                  <a:schemeClr val="bg1"/>
                </a:solidFill>
                <a:cs typeface="+mj-cs"/>
              </a:rPr>
              <a:t> </a:t>
            </a:r>
            <a:endParaRPr lang="fa-IR" sz="2200" b="1" dirty="0" smtClean="0">
              <a:solidFill>
                <a:schemeClr val="bg1"/>
              </a:solidFill>
              <a:cs typeface="+mj-cs"/>
            </a:endParaRPr>
          </a:p>
          <a:p>
            <a:pPr algn="r" rtl="1"/>
            <a:endParaRPr lang="fa-IR" sz="2000" b="1" dirty="0">
              <a:solidFill>
                <a:schemeClr val="bg1"/>
              </a:solidFill>
              <a:cs typeface="+mj-cs"/>
            </a:endParaRPr>
          </a:p>
        </p:txBody>
      </p:sp>
    </p:spTree>
    <p:extLst>
      <p:ext uri="{BB962C8B-B14F-4D97-AF65-F5344CB8AC3E}">
        <p14:creationId xmlns:p14="http://schemas.microsoft.com/office/powerpoint/2010/main" val="2566824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ounded Rectangle 3"/>
          <p:cNvSpPr/>
          <p:nvPr/>
        </p:nvSpPr>
        <p:spPr>
          <a:xfrm>
            <a:off x="7962314" y="956604"/>
            <a:ext cx="4098528" cy="5553379"/>
          </a:xfrm>
          <a:prstGeom prst="roundRect">
            <a:avLst/>
          </a:prstGeom>
          <a:solidFill>
            <a:schemeClr val="accent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r>
              <a:rPr lang="fa-IR" b="1" dirty="0" smtClean="0"/>
              <a:t>این تمرین 100 نمره اصلی و 20 نمره اضافی دارد که با طراحی بخش اضافی (وایت واکر ها) در کل 120 نمره میشود. تحلیل و</a:t>
            </a:r>
            <a:r>
              <a:rPr lang="en-US" b="1" dirty="0" smtClean="0"/>
              <a:t> </a:t>
            </a:r>
            <a:r>
              <a:rPr lang="fa-IR" b="1" dirty="0" smtClean="0"/>
              <a:t>طراحی به عهده خودتان است. از هر چیزی میتوانید استفاده کنید. ارث بری و چند ریختی را رعایت کنید. کانستراکتور های چند گانه بسازید .کد را مطابق با اصول و تمیز بنویسید. تمیزی کد و رعایت اصول و نامگذاری ها و پکیج بندی ها نمره دارد.اگر موجودیتی نیاز داشتید میتوانید کلاسش را خودتان طراحی کنید.در این تمرین هر چیزی نیاز داشتید میتوانید اضافه کنید و دستتان باز است. موارد خواسته شده را حتما طراحی کنید. اگر خواستید میتوانید جزییات بیشتری به داستان ، ویژگی ها و رفتار ها اضاف کنید. هیچ محدودیتی ندارید.از تخیل و خلاقیت خود استفاده کنید.</a:t>
            </a:r>
          </a:p>
          <a:p>
            <a:pPr algn="just" rtl="1"/>
            <a:r>
              <a:rPr lang="fa-IR" b="1" dirty="0" smtClean="0"/>
              <a:t>موفق باشید.</a:t>
            </a:r>
            <a:endParaRPr lang="en-US" b="1" dirty="0"/>
          </a:p>
        </p:txBody>
      </p:sp>
    </p:spTree>
    <p:extLst>
      <p:ext uri="{BB962C8B-B14F-4D97-AF65-F5344CB8AC3E}">
        <p14:creationId xmlns:p14="http://schemas.microsoft.com/office/powerpoint/2010/main" val="3900281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5400" b="1" dirty="0" smtClean="0">
                <a:solidFill>
                  <a:schemeClr val="tx1">
                    <a:lumMod val="95000"/>
                    <a:lumOff val="5000"/>
                  </a:schemeClr>
                </a:solidFill>
              </a:rPr>
              <a:t>دانشگاه </a:t>
            </a:r>
            <a:r>
              <a:rPr lang="fa-IR" sz="5400" b="1" dirty="0">
                <a:solidFill>
                  <a:schemeClr val="tx1">
                    <a:lumMod val="95000"/>
                    <a:lumOff val="5000"/>
                  </a:schemeClr>
                </a:solidFill>
              </a:rPr>
              <a:t>: خلیج </a:t>
            </a:r>
            <a:r>
              <a:rPr lang="fa-IR" sz="5400" b="1" dirty="0" smtClean="0">
                <a:solidFill>
                  <a:schemeClr val="tx1">
                    <a:lumMod val="95000"/>
                    <a:lumOff val="5000"/>
                  </a:schemeClr>
                </a:solidFill>
              </a:rPr>
              <a:t>فارس</a:t>
            </a:r>
          </a:p>
          <a:p>
            <a:pPr algn="ctr"/>
            <a:r>
              <a:rPr lang="fa-IR" sz="5400" b="1" dirty="0" smtClean="0">
                <a:solidFill>
                  <a:schemeClr val="tx1">
                    <a:lumMod val="95000"/>
                    <a:lumOff val="5000"/>
                  </a:schemeClr>
                </a:solidFill>
              </a:rPr>
              <a:t>کلاس : حل تمرین برنامه نویسی پیشرفته</a:t>
            </a:r>
          </a:p>
          <a:p>
            <a:pPr algn="ctr"/>
            <a:r>
              <a:rPr lang="fa-IR" sz="5400" b="1" dirty="0" smtClean="0">
                <a:solidFill>
                  <a:schemeClr val="tx1">
                    <a:lumMod val="95000"/>
                    <a:lumOff val="5000"/>
                  </a:schemeClr>
                </a:solidFill>
              </a:rPr>
              <a:t>طراح </a:t>
            </a:r>
            <a:r>
              <a:rPr lang="fa-IR" sz="5400" b="1" dirty="0">
                <a:solidFill>
                  <a:schemeClr val="tx1">
                    <a:lumMod val="95000"/>
                    <a:lumOff val="5000"/>
                  </a:schemeClr>
                </a:solidFill>
              </a:rPr>
              <a:t>تمرین : آرمین خیاطی</a:t>
            </a:r>
          </a:p>
          <a:p>
            <a:pPr algn="ctr"/>
            <a:endParaRPr lang="fa-IR" sz="5400" b="1" dirty="0" smtClean="0">
              <a:solidFill>
                <a:schemeClr val="tx1">
                  <a:lumMod val="95000"/>
                  <a:lumOff val="5000"/>
                </a:schemeClr>
              </a:solidFill>
            </a:endParaRPr>
          </a:p>
        </p:txBody>
      </p:sp>
    </p:spTree>
    <p:extLst>
      <p:ext uri="{BB962C8B-B14F-4D97-AF65-F5344CB8AC3E}">
        <p14:creationId xmlns:p14="http://schemas.microsoft.com/office/powerpoint/2010/main" val="7364235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0" y="5120640"/>
            <a:ext cx="6006904" cy="1200329"/>
          </a:xfrm>
          <a:prstGeom prst="rect">
            <a:avLst/>
          </a:prstGeom>
          <a:noFill/>
        </p:spPr>
        <p:txBody>
          <a:bodyPr wrap="square" rtlCol="0">
            <a:spAutoFit/>
          </a:bodyPr>
          <a:lstStyle/>
          <a:p>
            <a:pPr algn="just" rtl="1"/>
            <a:r>
              <a:rPr lang="fa-IR" sz="7200" b="1" dirty="0" smtClean="0">
                <a:solidFill>
                  <a:schemeClr val="bg2">
                    <a:lumMod val="25000"/>
                  </a:schemeClr>
                </a:solidFill>
                <a:cs typeface="+mj-cs"/>
              </a:rPr>
              <a:t> خاندان استارک ها</a:t>
            </a:r>
            <a:endParaRPr lang="en-US" sz="7200" b="1" dirty="0">
              <a:solidFill>
                <a:schemeClr val="bg2">
                  <a:lumMod val="25000"/>
                </a:schemeClr>
              </a:solidFill>
              <a:cs typeface="+mj-cs"/>
            </a:endParaRPr>
          </a:p>
        </p:txBody>
      </p:sp>
    </p:spTree>
    <p:extLst>
      <p:ext uri="{BB962C8B-B14F-4D97-AF65-F5344CB8AC3E}">
        <p14:creationId xmlns:p14="http://schemas.microsoft.com/office/powerpoint/2010/main" val="1481032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869809" y="281355"/>
            <a:ext cx="9059594" cy="6063198"/>
          </a:xfrm>
          <a:prstGeom prst="rect">
            <a:avLst/>
          </a:prstGeom>
          <a:noFill/>
        </p:spPr>
        <p:txBody>
          <a:bodyPr wrap="square" rtlCol="0">
            <a:spAutoFit/>
          </a:bodyPr>
          <a:lstStyle/>
          <a:p>
            <a:pPr algn="r" rtl="1"/>
            <a:r>
              <a:rPr lang="fa-IR" sz="2400" b="1" dirty="0" smtClean="0">
                <a:solidFill>
                  <a:schemeClr val="bg1"/>
                </a:solidFill>
                <a:cs typeface="+mj-cs"/>
              </a:rPr>
              <a:t>خاندان استارک</a:t>
            </a:r>
          </a:p>
          <a:p>
            <a:pPr algn="r" rtl="1"/>
            <a:endParaRPr lang="fa-IR" sz="2000" b="1" dirty="0">
              <a:solidFill>
                <a:schemeClr val="bg1"/>
              </a:solidFill>
              <a:cs typeface="+mj-cs"/>
            </a:endParaRPr>
          </a:p>
          <a:p>
            <a:pPr algn="r" rtl="1"/>
            <a:r>
              <a:rPr lang="fa-IR" sz="2200" b="1" dirty="0" smtClean="0">
                <a:solidFill>
                  <a:schemeClr val="bg1"/>
                </a:solidFill>
                <a:cs typeface="+mj-cs"/>
              </a:rPr>
              <a:t>ویژگی ها :</a:t>
            </a:r>
          </a:p>
          <a:p>
            <a:pPr algn="r" rtl="1"/>
            <a:endParaRPr lang="fa-IR" sz="2200" b="1" dirty="0">
              <a:solidFill>
                <a:schemeClr val="bg1"/>
              </a:solidFill>
              <a:cs typeface="+mj-cs"/>
            </a:endParaRPr>
          </a:p>
          <a:p>
            <a:pPr algn="r" rtl="1"/>
            <a:r>
              <a:rPr lang="fa-IR" sz="2000" b="1" dirty="0" smtClean="0">
                <a:solidFill>
                  <a:schemeClr val="bg1"/>
                </a:solidFill>
                <a:cs typeface="+mj-cs"/>
              </a:rPr>
              <a:t>خاندان استارک یکی از محبوب ترین خاندان های سریال بازی تاج و تخت است.</a:t>
            </a:r>
          </a:p>
          <a:p>
            <a:pPr algn="r" rtl="1"/>
            <a:r>
              <a:rPr lang="fa-IR" sz="2000" b="1" dirty="0" smtClean="0">
                <a:solidFill>
                  <a:schemeClr val="bg1"/>
                </a:solidFill>
                <a:cs typeface="+mj-cs"/>
              </a:rPr>
              <a:t>این خاندان دارای 9 عضو اصلی است که بهمراه باقی مشخصات در زیر شرح میدهیم:</a:t>
            </a:r>
            <a:br>
              <a:rPr lang="fa-IR" sz="2000" b="1" dirty="0" smtClean="0">
                <a:solidFill>
                  <a:schemeClr val="bg1"/>
                </a:solidFill>
                <a:cs typeface="+mj-cs"/>
              </a:rPr>
            </a:br>
            <a:r>
              <a:rPr lang="fa-IR" sz="2000" b="1" dirty="0" smtClean="0">
                <a:solidFill>
                  <a:schemeClr val="bg1"/>
                </a:solidFill>
                <a:cs typeface="+mj-cs"/>
              </a:rPr>
              <a:t>پدر خاندان : لرد ادارد استارک</a:t>
            </a:r>
          </a:p>
          <a:p>
            <a:pPr algn="r" rtl="1"/>
            <a:r>
              <a:rPr lang="fa-IR" sz="2000" b="1" dirty="0" smtClean="0">
                <a:solidFill>
                  <a:schemeClr val="bg1"/>
                </a:solidFill>
                <a:cs typeface="+mj-cs"/>
              </a:rPr>
              <a:t>مادر خاندان : بانو کاتلین تالی</a:t>
            </a:r>
          </a:p>
          <a:p>
            <a:pPr algn="r" rtl="1"/>
            <a:r>
              <a:rPr lang="fa-IR" sz="2000" b="1" dirty="0" smtClean="0">
                <a:solidFill>
                  <a:schemeClr val="bg1"/>
                </a:solidFill>
                <a:cs typeface="+mj-cs"/>
              </a:rPr>
              <a:t>عموی خاندان : بنجن استارک</a:t>
            </a:r>
          </a:p>
          <a:p>
            <a:pPr algn="r" rtl="1"/>
            <a:r>
              <a:rPr lang="fa-IR" sz="2000" b="1" dirty="0" smtClean="0">
                <a:solidFill>
                  <a:schemeClr val="bg1"/>
                </a:solidFill>
                <a:cs typeface="+mj-cs"/>
              </a:rPr>
              <a:t>فرزندان : جان اسنو ، راب استارک ،آریا استارک ،سانسا استارک ،ریکن استارک، برن استارک</a:t>
            </a:r>
          </a:p>
          <a:p>
            <a:pPr algn="r" rtl="1"/>
            <a:r>
              <a:rPr lang="fa-IR" sz="2000" b="1" dirty="0" smtClean="0">
                <a:solidFill>
                  <a:schemeClr val="bg1"/>
                </a:solidFill>
                <a:cs typeface="+mj-cs"/>
              </a:rPr>
              <a:t>قلعه : وینترفل</a:t>
            </a:r>
          </a:p>
          <a:p>
            <a:pPr algn="r" rtl="1"/>
            <a:r>
              <a:rPr lang="fa-IR" sz="2000" b="1" dirty="0" smtClean="0">
                <a:solidFill>
                  <a:schemeClr val="bg1"/>
                </a:solidFill>
                <a:cs typeface="+mj-cs"/>
              </a:rPr>
              <a:t>نماد : گرگ</a:t>
            </a:r>
          </a:p>
          <a:p>
            <a:pPr algn="r" rtl="1"/>
            <a:r>
              <a:rPr lang="fa-IR" sz="2000" b="1" dirty="0" smtClean="0">
                <a:solidFill>
                  <a:schemeClr val="bg1"/>
                </a:solidFill>
                <a:cs typeface="+mj-cs"/>
              </a:rPr>
              <a:t>شعار : زمستان در راه است.</a:t>
            </a:r>
          </a:p>
          <a:p>
            <a:pPr algn="r" rtl="1"/>
            <a:r>
              <a:rPr lang="fa-IR" sz="2000" b="1" dirty="0" smtClean="0">
                <a:solidFill>
                  <a:schemeClr val="bg1"/>
                </a:solidFill>
                <a:cs typeface="+mj-cs"/>
              </a:rPr>
              <a:t>متحدان : خاندان آریــن ،خاندان تالی</a:t>
            </a:r>
          </a:p>
          <a:p>
            <a:pPr algn="r" rtl="1"/>
            <a:r>
              <a:rPr lang="fa-IR" sz="2000" b="1" dirty="0" smtClean="0">
                <a:solidFill>
                  <a:schemeClr val="bg1"/>
                </a:solidFill>
                <a:cs typeface="+mj-cs"/>
              </a:rPr>
              <a:t>قدمت : 8000 سال</a:t>
            </a:r>
          </a:p>
          <a:p>
            <a:pPr algn="r" rtl="1"/>
            <a:endParaRPr lang="fa-IR" sz="2000" b="1" dirty="0" smtClean="0">
              <a:solidFill>
                <a:schemeClr val="bg1"/>
              </a:solidFill>
              <a:cs typeface="+mj-cs"/>
            </a:endParaRPr>
          </a:p>
          <a:p>
            <a:pPr algn="r" rtl="1"/>
            <a:r>
              <a:rPr lang="fa-IR" sz="2000" b="1" dirty="0" smtClean="0">
                <a:solidFill>
                  <a:schemeClr val="bg1"/>
                </a:solidFill>
                <a:cs typeface="+mj-cs"/>
              </a:rPr>
              <a:t>ویژگی های قلعه، نماد، شعار، پدر خاندان، مادر خاندان و قدمت بعد از مقدار دهی غیر قابل تغییرند و فقط میتوان آنهارا خواند و باید همزمان یا بعد از ساختن شی مقدار دهی شوند.</a:t>
            </a:r>
            <a:endParaRPr lang="fa-IR" sz="2000" b="1" dirty="0">
              <a:solidFill>
                <a:schemeClr val="bg1"/>
              </a:solidFill>
              <a:cs typeface="+mj-cs"/>
            </a:endParaRPr>
          </a:p>
          <a:p>
            <a:pPr algn="r" rtl="1"/>
            <a:endParaRPr lang="fa-IR" sz="2000" b="1" dirty="0" smtClean="0">
              <a:solidFill>
                <a:schemeClr val="bg1"/>
              </a:solidFill>
              <a:cs typeface="+mj-cs"/>
            </a:endParaRPr>
          </a:p>
        </p:txBody>
      </p:sp>
    </p:spTree>
    <p:extLst>
      <p:ext uri="{BB962C8B-B14F-4D97-AF65-F5344CB8AC3E}">
        <p14:creationId xmlns:p14="http://schemas.microsoft.com/office/powerpoint/2010/main" val="345728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74388" y="548640"/>
            <a:ext cx="9312812" cy="4462760"/>
          </a:xfrm>
          <a:prstGeom prst="rect">
            <a:avLst/>
          </a:prstGeom>
          <a:noFill/>
        </p:spPr>
        <p:txBody>
          <a:bodyPr wrap="square" rtlCol="0">
            <a:spAutoFit/>
          </a:bodyPr>
          <a:lstStyle/>
          <a:p>
            <a:pPr algn="r" rtl="1"/>
            <a:r>
              <a:rPr lang="fa-IR" sz="2200" b="1" dirty="0" smtClean="0">
                <a:solidFill>
                  <a:schemeClr val="bg1"/>
                </a:solidFill>
                <a:latin typeface="Times New Roman" panose="02020603050405020304" pitchFamily="18" charset="0"/>
                <a:cs typeface="Times New Roman" panose="02020603050405020304" pitchFamily="18" charset="0"/>
              </a:rPr>
              <a:t>رفتار ها :</a:t>
            </a:r>
            <a:endParaRPr lang="fa-IR" sz="2000" b="1" dirty="0" smtClean="0">
              <a:solidFill>
                <a:schemeClr val="bg1"/>
              </a:solidFill>
              <a:latin typeface="Times New Roman" panose="02020603050405020304" pitchFamily="18" charset="0"/>
              <a:cs typeface="Times New Roman" panose="02020603050405020304" pitchFamily="18" charset="0"/>
            </a:endParaRPr>
          </a:p>
          <a:p>
            <a:pPr algn="r" rtl="1"/>
            <a:endParaRPr lang="fa-IR" sz="2200" b="1" dirty="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متحدان خود را اضاف یا حذف کند </a:t>
            </a:r>
            <a:endParaRPr lang="fa-IR" sz="2000" b="1" dirty="0" smtClean="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نیروی نظامی برای خاندان های دیگر </a:t>
            </a:r>
            <a:r>
              <a:rPr lang="fa-IR" sz="2000" b="1" dirty="0" smtClean="0">
                <a:solidFill>
                  <a:schemeClr val="bg1"/>
                </a:solidFill>
              </a:rPr>
              <a:t>بفرستد که به تعداد مشخص نیرو میسازد و به خاندان دیگر میدهد.</a:t>
            </a:r>
          </a:p>
          <a:p>
            <a:pPr marL="342900" indent="-342900" algn="r" rtl="1">
              <a:buFontTx/>
              <a:buChar char="-"/>
            </a:pPr>
            <a:r>
              <a:rPr lang="fa-IR" sz="2000" b="1" dirty="0" smtClean="0">
                <a:solidFill>
                  <a:schemeClr val="bg1"/>
                </a:solidFill>
              </a:rPr>
              <a:t>میتواند </a:t>
            </a:r>
            <a:r>
              <a:rPr lang="fa-IR" sz="2000" b="1" dirty="0">
                <a:solidFill>
                  <a:schemeClr val="bg1"/>
                </a:solidFill>
              </a:rPr>
              <a:t>تجارت </a:t>
            </a:r>
            <a:r>
              <a:rPr lang="fa-IR" sz="2000" b="1" dirty="0" smtClean="0">
                <a:solidFill>
                  <a:schemeClr val="bg1"/>
                </a:solidFill>
              </a:rPr>
              <a:t>کند که نام کالا و تعداد را میگیرد و اگر تعداد درخواستی کمتر مساوی تعداد موجود در انبار بود آن تعداد کالا را میدهد و تعداد انبار را کم میکند و بالعکس اگر کالایی امد به موجودی انبار اضاف میکند. (ارسال و دریافت کالا)</a:t>
            </a:r>
            <a:endParaRPr lang="fa-IR" sz="2000" b="1" dirty="0">
              <a:solidFill>
                <a:schemeClr val="bg1"/>
              </a:solidFill>
            </a:endParaRPr>
          </a:p>
          <a:p>
            <a:pPr marL="342900" indent="-342900" algn="r" rtl="1">
              <a:buFontTx/>
              <a:buChar char="-"/>
            </a:pPr>
            <a:r>
              <a:rPr lang="fa-IR" sz="2000" b="1" dirty="0" smtClean="0">
                <a:solidFill>
                  <a:schemeClr val="bg1"/>
                </a:solidFill>
              </a:rPr>
              <a:t>میتواند </a:t>
            </a:r>
            <a:r>
              <a:rPr lang="fa-IR" sz="2000" b="1" dirty="0">
                <a:solidFill>
                  <a:schemeClr val="bg1"/>
                </a:solidFill>
              </a:rPr>
              <a:t>جنگ </a:t>
            </a:r>
            <a:r>
              <a:rPr lang="fa-IR" sz="2000" b="1" dirty="0" smtClean="0">
                <a:solidFill>
                  <a:schemeClr val="bg1"/>
                </a:solidFill>
              </a:rPr>
              <a:t>کند که خاندان را میگیرد و یک تعداد تصادفی سرباز تولید میشود و با نیرو های ان خاندان به جنگ میرود و اگر تعداد سربازانش کمتر از خاندان مقابل بود شکست میخورد ، مساوی بود صلح میکنند و اگر بیشتر بود پیروز میشود و انبار آن خاندان را خالی میکند.</a:t>
            </a:r>
          </a:p>
          <a:p>
            <a:pPr marL="342900" indent="-342900" algn="r" rtl="1">
              <a:buFontTx/>
              <a:buChar char="-"/>
            </a:pPr>
            <a:r>
              <a:rPr lang="fa-IR" sz="2000" b="1" dirty="0" smtClean="0">
                <a:solidFill>
                  <a:schemeClr val="bg1"/>
                </a:solidFill>
                <a:latin typeface="Times New Roman" panose="02020603050405020304" pitchFamily="18" charset="0"/>
                <a:cs typeface="Times New Roman" panose="02020603050405020304" pitchFamily="18" charset="0"/>
              </a:rPr>
              <a:t>میتواند یک گرگ بسازد و به یک فرد خاندان بصورت تصادفی نسبت دهد.</a:t>
            </a:r>
          </a:p>
          <a:p>
            <a:pPr marL="342900" indent="-342900" algn="r" rtl="1">
              <a:buFontTx/>
              <a:buChar char="-"/>
            </a:pPr>
            <a:endParaRPr lang="fa-IR" sz="2000" b="1" dirty="0" smtClean="0">
              <a:solidFill>
                <a:schemeClr val="bg1"/>
              </a:solidFill>
              <a:latin typeface="Times New Roman" panose="02020603050405020304" pitchFamily="18" charset="0"/>
              <a:cs typeface="Times New Roman" panose="02020603050405020304" pitchFamily="18" charset="0"/>
            </a:endParaRPr>
          </a:p>
          <a:p>
            <a:pPr marL="342900" indent="-342900" algn="r" rtl="1">
              <a:buFontTx/>
              <a:buChar char="-"/>
            </a:pPr>
            <a:endParaRPr 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88203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786199"/>
          </a:xfrm>
          <a:prstGeom prst="rect">
            <a:avLst/>
          </a:prstGeom>
          <a:noFill/>
        </p:spPr>
        <p:txBody>
          <a:bodyPr wrap="square" rtlCol="0">
            <a:spAutoFit/>
          </a:bodyPr>
          <a:lstStyle/>
          <a:p>
            <a:pPr algn="r" rtl="1"/>
            <a:r>
              <a:rPr lang="fa-IR" sz="2400" b="1" dirty="0" smtClean="0">
                <a:solidFill>
                  <a:schemeClr val="bg1"/>
                </a:solidFill>
              </a:rPr>
              <a:t>قلعه وینترفل </a:t>
            </a:r>
          </a:p>
          <a:p>
            <a:pPr algn="r" rtl="1"/>
            <a:endParaRPr lang="fa-IR" sz="2400" b="1" dirty="0">
              <a:solidFill>
                <a:schemeClr val="bg1"/>
              </a:solidFill>
            </a:endParaRPr>
          </a:p>
          <a:p>
            <a:pPr algn="r" rtl="1"/>
            <a:r>
              <a:rPr lang="fa-IR" sz="2200" b="1" dirty="0" smtClean="0">
                <a:solidFill>
                  <a:schemeClr val="bg1"/>
                </a:solidFill>
              </a:rPr>
              <a:t>ویژگی ها :</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وینترفل واقع در شمال وستروس این ساختار را دارد</a:t>
            </a:r>
          </a:p>
          <a:p>
            <a:pPr algn="r" rtl="1"/>
            <a:r>
              <a:rPr lang="fa-IR" sz="2000" b="1" dirty="0" smtClean="0">
                <a:solidFill>
                  <a:schemeClr val="bg1"/>
                </a:solidFill>
              </a:rPr>
              <a:t> </a:t>
            </a:r>
          </a:p>
          <a:p>
            <a:pPr marL="342900" indent="-342900" algn="r" rtl="1">
              <a:buFontTx/>
              <a:buChar char="-"/>
            </a:pPr>
            <a:r>
              <a:rPr lang="fa-IR" sz="2000" b="1" dirty="0" smtClean="0">
                <a:solidFill>
                  <a:schemeClr val="bg1"/>
                </a:solidFill>
              </a:rPr>
              <a:t>سرباز خانه که محل قرار گیری سرباز هاست.</a:t>
            </a:r>
          </a:p>
          <a:p>
            <a:pPr marL="342900" indent="-342900" algn="r" rtl="1">
              <a:buFontTx/>
              <a:buChar char="-"/>
            </a:pPr>
            <a:r>
              <a:rPr lang="fa-IR" sz="2000" b="1" dirty="0" smtClean="0">
                <a:solidFill>
                  <a:schemeClr val="bg1"/>
                </a:solidFill>
              </a:rPr>
              <a:t>انبار که کالا ها در آن قرار دارند.</a:t>
            </a:r>
          </a:p>
          <a:p>
            <a:pPr marL="342900" indent="-342900" algn="r" rtl="1">
              <a:buFontTx/>
              <a:buChar char="-"/>
            </a:pPr>
            <a:r>
              <a:rPr lang="fa-IR" sz="2000" b="1" dirty="0" smtClean="0">
                <a:solidFill>
                  <a:schemeClr val="bg1"/>
                </a:solidFill>
              </a:rPr>
              <a:t>محل نگهداری گرگ ها</a:t>
            </a:r>
          </a:p>
          <a:p>
            <a:pPr marL="342900" indent="-342900" algn="r" rtl="1">
              <a:buFontTx/>
              <a:buChar char="-"/>
            </a:pPr>
            <a:r>
              <a:rPr lang="fa-IR" sz="2000" b="1" dirty="0" smtClean="0">
                <a:solidFill>
                  <a:schemeClr val="bg1"/>
                </a:solidFill>
              </a:rPr>
              <a:t>محل نگهداری سگ ها</a:t>
            </a:r>
          </a:p>
          <a:p>
            <a:pPr marL="342900" indent="-342900" algn="r" rtl="1">
              <a:buFontTx/>
              <a:buChar char="-"/>
            </a:pPr>
            <a:r>
              <a:rPr lang="fa-IR" sz="2000" b="1" dirty="0" smtClean="0">
                <a:solidFill>
                  <a:schemeClr val="bg1"/>
                </a:solidFill>
              </a:rPr>
              <a:t>محل نگهداری اسب ها</a:t>
            </a:r>
          </a:p>
          <a:p>
            <a:pPr marL="342900" indent="-342900" algn="r" rtl="1">
              <a:buFontTx/>
              <a:buChar char="-"/>
            </a:pPr>
            <a:r>
              <a:rPr lang="fa-IR" sz="2000" b="1" dirty="0" smtClean="0">
                <a:solidFill>
                  <a:schemeClr val="bg1"/>
                </a:solidFill>
              </a:rPr>
              <a:t>مکان </a:t>
            </a:r>
            <a:r>
              <a:rPr lang="fa-IR" sz="2000" b="1" dirty="0">
                <a:solidFill>
                  <a:schemeClr val="bg1"/>
                </a:solidFill>
              </a:rPr>
              <a:t>: شمال </a:t>
            </a:r>
            <a:r>
              <a:rPr lang="fa-IR" sz="2000" b="1" dirty="0" smtClean="0">
                <a:solidFill>
                  <a:schemeClr val="bg1"/>
                </a:solidFill>
              </a:rPr>
              <a:t>وستروس</a:t>
            </a:r>
          </a:p>
          <a:p>
            <a:pPr marL="342900" indent="-342900" algn="r" rtl="1">
              <a:buFontTx/>
              <a:buChar char="-"/>
            </a:pPr>
            <a:r>
              <a:rPr lang="fa-IR" sz="2000" b="1" dirty="0" smtClean="0">
                <a:solidFill>
                  <a:schemeClr val="bg1"/>
                </a:solidFill>
              </a:rPr>
              <a:t>خاندان</a:t>
            </a:r>
          </a:p>
          <a:p>
            <a:pPr marL="342900" indent="-342900" algn="r" rtl="1">
              <a:buFontTx/>
              <a:buChar char="-"/>
            </a:pPr>
            <a:r>
              <a:rPr lang="fa-IR" sz="2000" b="1" dirty="0" smtClean="0">
                <a:solidFill>
                  <a:schemeClr val="bg1"/>
                </a:solidFill>
              </a:rPr>
              <a:t>تعداد جمعیت کل که شامل سرباز ها و افراد خاندان است</a:t>
            </a:r>
            <a:r>
              <a:rPr lang="fa-IR" sz="2000" b="1" dirty="0">
                <a:solidFill>
                  <a:schemeClr val="bg1"/>
                </a:solidFill>
              </a:rPr>
              <a:t> </a:t>
            </a:r>
            <a:r>
              <a:rPr lang="fa-IR" sz="2000" b="1" dirty="0" smtClean="0">
                <a:solidFill>
                  <a:schemeClr val="bg1"/>
                </a:solidFill>
              </a:rPr>
              <a:t>که با زاد ولد و مرگ و میر تغییر میکند.</a:t>
            </a:r>
          </a:p>
          <a:p>
            <a:pPr marL="342900" indent="-342900" algn="r" rtl="1">
              <a:buFontTx/>
              <a:buChar char="-"/>
            </a:pPr>
            <a:r>
              <a:rPr lang="fa-IR" sz="2000" b="1" dirty="0" smtClean="0">
                <a:solidFill>
                  <a:schemeClr val="bg1"/>
                </a:solidFill>
              </a:rPr>
              <a:t>وضعیت (درباره </a:t>
            </a:r>
            <a:r>
              <a:rPr lang="en-US" sz="2000" b="1" dirty="0" smtClean="0">
                <a:solidFill>
                  <a:schemeClr val="bg1"/>
                </a:solidFill>
              </a:rPr>
              <a:t>ENUM </a:t>
            </a:r>
            <a:r>
              <a:rPr lang="fa-IR" sz="2000" b="1" dirty="0">
                <a:solidFill>
                  <a:schemeClr val="bg1"/>
                </a:solidFill>
              </a:rPr>
              <a:t> </a:t>
            </a:r>
            <a:r>
              <a:rPr lang="fa-IR" sz="2000" b="1" dirty="0" smtClean="0">
                <a:solidFill>
                  <a:schemeClr val="bg1"/>
                </a:solidFill>
              </a:rPr>
              <a:t>جستجو کنید)</a:t>
            </a:r>
          </a:p>
          <a:p>
            <a:pPr marL="342900" indent="-342900" algn="r" rtl="1">
              <a:buFontTx/>
              <a:buChar char="-"/>
            </a:pPr>
            <a:endParaRPr lang="fa-IR" sz="2000" b="1" dirty="0">
              <a:solidFill>
                <a:schemeClr val="bg1"/>
              </a:solidFill>
            </a:endParaRPr>
          </a:p>
          <a:p>
            <a:pPr algn="r" rtl="1"/>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37090874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078313"/>
          </a:xfrm>
          <a:prstGeom prst="rect">
            <a:avLst/>
          </a:prstGeom>
          <a:noFill/>
        </p:spPr>
        <p:txBody>
          <a:bodyPr wrap="square" rtlCol="0">
            <a:spAutoFit/>
          </a:bodyPr>
          <a:lstStyle/>
          <a:p>
            <a:pPr algn="r" rtl="1"/>
            <a:r>
              <a:rPr lang="fa-IR" sz="2400" b="1" dirty="0" smtClean="0">
                <a:solidFill>
                  <a:schemeClr val="bg1"/>
                </a:solidFill>
              </a:rPr>
              <a:t>رفتار ها</a:t>
            </a:r>
            <a:r>
              <a:rPr lang="fa-IR" sz="2200" b="1" dirty="0" smtClean="0">
                <a:solidFill>
                  <a:schemeClr val="bg1"/>
                </a:solidFill>
              </a:rPr>
              <a:t>:</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رفتار های قلعه وینترفل به شرح زیر است</a:t>
            </a:r>
          </a:p>
          <a:p>
            <a:pPr marL="342900" indent="-342900" algn="r" rtl="1">
              <a:buFontTx/>
              <a:buChar char="-"/>
            </a:pPr>
            <a:r>
              <a:rPr lang="fa-IR" sz="2000" b="1" dirty="0" smtClean="0">
                <a:solidFill>
                  <a:schemeClr val="bg1"/>
                </a:solidFill>
              </a:rPr>
              <a:t>تولید یا حذف سرباز به تعداد درخواست شده</a:t>
            </a:r>
          </a:p>
          <a:p>
            <a:pPr marL="342900" indent="-342900" algn="r" rtl="1">
              <a:buFontTx/>
              <a:buChar char="-"/>
            </a:pPr>
            <a:r>
              <a:rPr lang="fa-IR" sz="2000" b="1" dirty="0" smtClean="0">
                <a:solidFill>
                  <a:schemeClr val="bg1"/>
                </a:solidFill>
              </a:rPr>
              <a:t>تولید یا حذف سرباز به تعداد تصادفی</a:t>
            </a:r>
          </a:p>
          <a:p>
            <a:pPr marL="342900" indent="-342900" algn="r" rtl="1">
              <a:buFontTx/>
              <a:buChar char="-"/>
            </a:pPr>
            <a:r>
              <a:rPr lang="fa-IR" sz="2000" b="1" dirty="0" smtClean="0">
                <a:solidFill>
                  <a:schemeClr val="bg1"/>
                </a:solidFill>
              </a:rPr>
              <a:t>تولید یا حذف سرباز با تعداد و وظیفه درخواست شده</a:t>
            </a:r>
          </a:p>
          <a:p>
            <a:pPr marL="342900" indent="-342900" algn="r" rtl="1">
              <a:buFontTx/>
              <a:buChar char="-"/>
            </a:pPr>
            <a:r>
              <a:rPr lang="fa-IR" sz="2000" b="1" dirty="0" smtClean="0">
                <a:solidFill>
                  <a:schemeClr val="bg1"/>
                </a:solidFill>
              </a:rPr>
              <a:t>تولید یا حذف سرباز با تعداد تصادفی و وظیفه درخواست شده</a:t>
            </a:r>
          </a:p>
          <a:p>
            <a:pPr marL="342900" indent="-342900" algn="r" rtl="1">
              <a:buFontTx/>
              <a:buChar char="-"/>
            </a:pPr>
            <a:r>
              <a:rPr lang="fa-IR" sz="2000" b="1" dirty="0" smtClean="0">
                <a:solidFill>
                  <a:schemeClr val="bg1"/>
                </a:solidFill>
              </a:rPr>
              <a:t>تولید یا حذف کالا با تعداد تصادفی</a:t>
            </a:r>
          </a:p>
          <a:p>
            <a:pPr marL="342900" indent="-342900" algn="r" rtl="1">
              <a:buFontTx/>
              <a:buChar char="-"/>
            </a:pPr>
            <a:r>
              <a:rPr lang="fa-IR" sz="2000" b="1" dirty="0" smtClean="0">
                <a:solidFill>
                  <a:schemeClr val="bg1"/>
                </a:solidFill>
              </a:rPr>
              <a:t>تربیت یا حذف سگ به تعداد تصادفی</a:t>
            </a:r>
          </a:p>
          <a:p>
            <a:pPr marL="342900" indent="-342900" algn="r" rtl="1">
              <a:buFontTx/>
              <a:buChar char="-"/>
            </a:pPr>
            <a:r>
              <a:rPr lang="fa-IR" sz="2000" b="1" dirty="0" smtClean="0">
                <a:solidFill>
                  <a:schemeClr val="bg1"/>
                </a:solidFill>
              </a:rPr>
              <a:t>تربیت یا حذف اسب به تعداد درخواستی</a:t>
            </a:r>
          </a:p>
          <a:p>
            <a:pPr marL="342900" indent="-342900" algn="r" rtl="1">
              <a:buFontTx/>
              <a:buChar char="-"/>
            </a:pPr>
            <a:r>
              <a:rPr lang="fa-IR" sz="2000" b="1" dirty="0" smtClean="0">
                <a:solidFill>
                  <a:schemeClr val="bg1"/>
                </a:solidFill>
              </a:rPr>
              <a:t>تنظیم یکی از سه وضعیت آزاد،تصرف شده،در حال جنگ</a:t>
            </a:r>
          </a:p>
          <a:p>
            <a:pPr marL="342900" indent="-342900" algn="r" rtl="1">
              <a:buFontTx/>
              <a:buChar char="-"/>
            </a:pPr>
            <a:r>
              <a:rPr lang="fa-IR" sz="2000" b="1" dirty="0" smtClean="0">
                <a:solidFill>
                  <a:schemeClr val="bg1"/>
                </a:solidFill>
              </a:rPr>
              <a:t>تربیت یک گرگ بطور غیر مستقیم ( راهنمایی: با استفاده از متد کلاس خاندان)</a:t>
            </a:r>
          </a:p>
          <a:p>
            <a:pPr marL="342900" indent="-342900" algn="r" rtl="1">
              <a:buFontTx/>
              <a:buChar char="-"/>
            </a:pPr>
            <a:r>
              <a:rPr lang="fa-IR" sz="2000" b="1" dirty="0">
                <a:solidFill>
                  <a:schemeClr val="bg1"/>
                </a:solidFill>
              </a:rPr>
              <a:t>غذا دادن به </a:t>
            </a:r>
            <a:r>
              <a:rPr lang="fa-IR" sz="2000" b="1" dirty="0" smtClean="0">
                <a:solidFill>
                  <a:schemeClr val="bg1"/>
                </a:solidFill>
              </a:rPr>
              <a:t>گرگ ها و </a:t>
            </a:r>
            <a:r>
              <a:rPr lang="fa-IR" sz="2000" b="1" dirty="0">
                <a:solidFill>
                  <a:schemeClr val="bg1"/>
                </a:solidFill>
              </a:rPr>
              <a:t>در نهایت </a:t>
            </a:r>
            <a:r>
              <a:rPr lang="fa-IR" sz="2000" b="1" dirty="0" smtClean="0">
                <a:solidFill>
                  <a:schemeClr val="bg1"/>
                </a:solidFill>
              </a:rPr>
              <a:t>20 تا </a:t>
            </a:r>
            <a:r>
              <a:rPr lang="fa-IR" sz="2000" b="1" dirty="0">
                <a:solidFill>
                  <a:schemeClr val="bg1"/>
                </a:solidFill>
              </a:rPr>
              <a:t>افزایش قدرت گرگ </a:t>
            </a:r>
            <a:r>
              <a:rPr lang="fa-IR" sz="2000" b="1" dirty="0" smtClean="0">
                <a:solidFill>
                  <a:schemeClr val="bg1"/>
                </a:solidFill>
              </a:rPr>
              <a:t>های </a:t>
            </a:r>
            <a:r>
              <a:rPr lang="fa-IR" sz="2000" b="1" dirty="0">
                <a:solidFill>
                  <a:schemeClr val="bg1"/>
                </a:solidFill>
              </a:rPr>
              <a:t>اسیب دیده در جنگ</a:t>
            </a: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smtClean="0">
              <a:solidFill>
                <a:schemeClr val="bg1"/>
              </a:solidFill>
            </a:endParaRP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1232033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588455" y="492369"/>
            <a:ext cx="9340948" cy="5386090"/>
          </a:xfrm>
          <a:prstGeom prst="rect">
            <a:avLst/>
          </a:prstGeom>
          <a:noFill/>
        </p:spPr>
        <p:txBody>
          <a:bodyPr wrap="square" rtlCol="0">
            <a:spAutoFit/>
          </a:bodyPr>
          <a:lstStyle/>
          <a:p>
            <a:pPr algn="r" rtl="1"/>
            <a:r>
              <a:rPr lang="fa-IR" sz="2400" b="1" dirty="0" smtClean="0">
                <a:solidFill>
                  <a:schemeClr val="bg1"/>
                </a:solidFill>
              </a:rPr>
              <a:t>حیوانات</a:t>
            </a:r>
            <a:r>
              <a:rPr lang="fa-IR" sz="2200" b="1" dirty="0" smtClean="0">
                <a:solidFill>
                  <a:schemeClr val="bg1"/>
                </a:solidFill>
              </a:rPr>
              <a:t>:</a:t>
            </a:r>
            <a:endParaRPr lang="fa-IR" sz="2000" b="1" dirty="0" smtClean="0">
              <a:solidFill>
                <a:schemeClr val="bg1"/>
              </a:solidFill>
            </a:endParaRPr>
          </a:p>
          <a:p>
            <a:pPr algn="r" rtl="1"/>
            <a:endParaRPr lang="fa-IR" sz="2000" b="1" dirty="0">
              <a:solidFill>
                <a:schemeClr val="bg1"/>
              </a:solidFill>
            </a:endParaRPr>
          </a:p>
          <a:p>
            <a:pPr algn="r" rtl="1"/>
            <a:r>
              <a:rPr lang="fa-IR" sz="2000" b="1" dirty="0" smtClean="0">
                <a:solidFill>
                  <a:schemeClr val="bg1"/>
                </a:solidFill>
              </a:rPr>
              <a:t>در این تمرین کلا دو نوع حیوان داریم : گرگ و اژدها</a:t>
            </a:r>
          </a:p>
          <a:p>
            <a:pPr algn="r" rtl="1"/>
            <a:endParaRPr lang="fa-IR" sz="2000" b="1" dirty="0">
              <a:solidFill>
                <a:schemeClr val="bg1"/>
              </a:solidFill>
            </a:endParaRPr>
          </a:p>
          <a:p>
            <a:pPr algn="r" rtl="1"/>
            <a:r>
              <a:rPr lang="fa-IR" sz="2000" b="1" dirty="0" smtClean="0">
                <a:solidFill>
                  <a:schemeClr val="bg1"/>
                </a:solidFill>
              </a:rPr>
              <a:t>گرگ ها برای خاندان استارک و اژدها برای خاندان تارگرین میباشند.</a:t>
            </a:r>
          </a:p>
          <a:p>
            <a:pPr algn="r" rtl="1"/>
            <a:r>
              <a:rPr lang="fa-IR" sz="2000" b="1" dirty="0" smtClean="0">
                <a:solidFill>
                  <a:schemeClr val="bg1"/>
                </a:solidFill>
              </a:rPr>
              <a:t>تعداد گرگ ها محدودیتی ندارد ولی برای اژدها ها تعداد 3 است و کمتر یا بیشتر نمیتواند باشد.</a:t>
            </a:r>
          </a:p>
          <a:p>
            <a:pPr algn="r" rtl="1"/>
            <a:r>
              <a:rPr lang="fa-IR" sz="2000" b="1" dirty="0" smtClean="0">
                <a:solidFill>
                  <a:schemeClr val="bg1"/>
                </a:solidFill>
              </a:rPr>
              <a:t>قدرت هر گرگ 50 و قدرت هر اژدها 350 میباشد.</a:t>
            </a:r>
          </a:p>
          <a:p>
            <a:pPr algn="r" rtl="1"/>
            <a:r>
              <a:rPr lang="fa-IR" sz="2000" b="1" dirty="0" smtClean="0">
                <a:solidFill>
                  <a:schemeClr val="bg1"/>
                </a:solidFill>
              </a:rPr>
              <a:t>حیوانات میتوانند با هم مبارزه کنند ، تعداد اژدها ها و تعداد گرگ ها برای مبارزه دریافت میشود و مبارزه آغاز میشود.</a:t>
            </a:r>
          </a:p>
          <a:p>
            <a:pPr algn="r" rtl="1"/>
            <a:r>
              <a:rPr lang="fa-IR" sz="2000" b="1" dirty="0" smtClean="0">
                <a:solidFill>
                  <a:schemeClr val="bg1"/>
                </a:solidFill>
              </a:rPr>
              <a:t>اگر قدرت دسته ی گرگ ها یا اژدها ها ، هرکدام بیشتر بود بر دیگری تقسیم میشود و به تعداد جواب حیوانات میمیرند. برای مثال 3 گرگ میشود 150 و دو اژدها میشود 700 پس جواب تقسیم 700 بر 150 میشود 4.6 پس 4 تا گرگ میمرند و از قدرت بقیه ی اژدها های در نبرد 50 تا کم میشود و اگر گرگی باقی مانده بود 100 تا از قدرت ان ها کم میشود . (همینطور بلعکس)</a:t>
            </a:r>
          </a:p>
          <a:p>
            <a:pPr algn="r" rtl="1"/>
            <a:endParaRPr lang="fa-IR" sz="2000" b="1" dirty="0">
              <a:solidFill>
                <a:schemeClr val="bg1"/>
              </a:solidFill>
            </a:endParaRPr>
          </a:p>
          <a:p>
            <a:pPr algn="r" rtl="1"/>
            <a:r>
              <a:rPr lang="fa-IR" sz="2000" b="1" dirty="0" smtClean="0">
                <a:solidFill>
                  <a:schemeClr val="bg1"/>
                </a:solidFill>
              </a:rPr>
              <a:t>پس حیوانات نام (نوع) و میزان قدرت دارند و جنگ میکنند.اژدها ها رفتار تخم گذاری و پرتاب اتش و پرواز را دارند. گرگ هاهم رفتار گاز گرفتن و غرش و دویدن دارند. </a:t>
            </a:r>
          </a:p>
          <a:p>
            <a:pPr marL="342900" indent="-342900" algn="r" rtl="1">
              <a:buFontTx/>
              <a:buChar char="-"/>
            </a:pPr>
            <a:endParaRPr lang="fa-IR" sz="2000" b="1" dirty="0">
              <a:solidFill>
                <a:schemeClr val="bg1"/>
              </a:solidFill>
            </a:endParaRPr>
          </a:p>
        </p:txBody>
      </p:sp>
    </p:spTree>
    <p:extLst>
      <p:ext uri="{BB962C8B-B14F-4D97-AF65-F5344CB8AC3E}">
        <p14:creationId xmlns:p14="http://schemas.microsoft.com/office/powerpoint/2010/main" val="2192413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TotalTime>
  <Words>2280</Words>
  <Application>Microsoft Office PowerPoint</Application>
  <PresentationFormat>Widescreen</PresentationFormat>
  <Paragraphs>264</Paragraphs>
  <Slides>34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ATLAS SYSTEM</dc:creator>
  <cp:lastModifiedBy>ATLAS SYSTEM</cp:lastModifiedBy>
  <cp:revision>37</cp:revision>
  <dcterms:created xsi:type="dcterms:W3CDTF">2017-03-22T15:55:03Z</dcterms:created>
  <dcterms:modified xsi:type="dcterms:W3CDTF">2017-03-23T08:01:47Z</dcterms:modified>
</cp:coreProperties>
</file>